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3" r:id="rId2"/>
    <p:sldId id="257" r:id="rId3"/>
    <p:sldId id="256" r:id="rId4"/>
    <p:sldId id="258" r:id="rId5"/>
    <p:sldId id="259" r:id="rId6"/>
    <p:sldId id="265" r:id="rId7"/>
    <p:sldId id="264" r:id="rId8"/>
    <p:sldId id="266" r:id="rId9"/>
    <p:sldId id="267" r:id="rId10"/>
    <p:sldId id="260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.psf\Home\Documents\&#1053;&#1072;&#1073;&#1088;&#1086;&#1089;&#1082;&#1080;&#1055;&#1086;&#1040;&#1091;&#1082;&#1094;&#1080;&#1086;&#1085;&#1072;&#1084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 sz="3200" baseline="0">
                <a:latin typeface="Times New Roman" pitchFamily="18" charset="0"/>
                <a:cs typeface="Times New Roman" pitchFamily="18" charset="0"/>
              </a:defRPr>
            </a:pPr>
            <a:r>
              <a:rPr lang="ru-RU" sz="3600" b="0" baseline="0" dirty="0">
                <a:latin typeface="Times New Roman" pitchFamily="18" charset="0"/>
                <a:cs typeface="Times New Roman" pitchFamily="18" charset="0"/>
              </a:rPr>
              <a:t>Клиенты аукционов </a:t>
            </a:r>
            <a:r>
              <a:rPr lang="en-US" sz="3600" b="0" baseline="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Clients of auctions</a:t>
            </a:r>
          </a:p>
        </c:rich>
      </c:tx>
      <c:layout>
        <c:manualLayout>
          <c:xMode val="edge"/>
          <c:yMode val="edge"/>
          <c:x val="0.16118752324693139"/>
          <c:y val="6.3400576368876083E-2"/>
        </c:manualLayout>
      </c:layout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v>Клиенты аукционов Clients of auctions</c:v>
          </c:tx>
          <c:spPr>
            <a:ln>
              <a:solidFill>
                <a:srgbClr val="FF0000"/>
              </a:solidFill>
            </a:ln>
            <a:effectLst>
              <a:outerShdw blurRad="38100" dist="25400" dir="5400000" rotWithShape="0">
                <a:srgbClr val="FF0000">
                  <a:alpha val="4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3"/>
            <c:spPr>
              <a:gradFill rotWithShape="1">
                <a:gsLst>
                  <a:gs pos="0">
                    <a:schemeClr val="accent5">
                      <a:shade val="63000"/>
                    </a:schemeClr>
                  </a:gs>
                  <a:gs pos="30000">
                    <a:schemeClr val="accent5">
                      <a:shade val="90000"/>
                      <a:satMod val="110000"/>
                    </a:schemeClr>
                  </a:gs>
                  <a:gs pos="45000">
                    <a:schemeClr val="accent5">
                      <a:shade val="100000"/>
                      <a:satMod val="118000"/>
                    </a:schemeClr>
                  </a:gs>
                  <a:gs pos="55000">
                    <a:schemeClr val="accent5">
                      <a:shade val="100000"/>
                      <a:satMod val="118000"/>
                    </a:schemeClr>
                  </a:gs>
                  <a:gs pos="73000">
                    <a:schemeClr val="accent5">
                      <a:shade val="90000"/>
                      <a:satMod val="110000"/>
                    </a:schemeClr>
                  </a:gs>
                  <a:gs pos="100000">
                    <a:schemeClr val="accent5">
                      <a:shade val="63000"/>
                    </a:schemeClr>
                  </a:gs>
                </a:gsLst>
                <a:lin ang="950000" scaled="1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">
                  <a:rot lat="0" lon="0" rev="2700000"/>
                </a:lightRig>
              </a:scene3d>
              <a:sp3d prstMaterial="matte">
                <a:bevelT w="50800" h="50800"/>
                <a:contourClr>
                  <a:schemeClr val="accent5"/>
                </a:contourClr>
              </a:sp3d>
            </c:spPr>
          </c:dPt>
          <c:dLbls>
            <c:showPercent val="1"/>
          </c:dLbls>
          <c:cat>
            <c:strRef>
              <c:f>Лист1!$A$1:$A$4</c:f>
              <c:strCache>
                <c:ptCount val="4"/>
                <c:pt idx="0">
                  <c:v>забывчивые forgetfull owners 10%</c:v>
                </c:pt>
                <c:pt idx="1">
                  <c:v>парковщики parking services 40%</c:v>
                </c:pt>
                <c:pt idx="2">
                  <c:v>спекулянты SEO 30%</c:v>
                </c:pt>
                <c:pt idx="3">
                  <c:v>конечные пользователи  end users 20%</c:v>
                </c:pt>
              </c:strCache>
            </c:strRef>
          </c:cat>
          <c:val>
            <c:numRef>
              <c:f>Лист1!$C$1:$C$4</c:f>
              <c:numCache>
                <c:formatCode>0%</c:formatCode>
                <c:ptCount val="4"/>
                <c:pt idx="0">
                  <c:v>0.1</c:v>
                </c:pt>
                <c:pt idx="1">
                  <c:v>0.4</c:v>
                </c:pt>
                <c:pt idx="2">
                  <c:v>0.30000000000000021</c:v>
                </c:pt>
                <c:pt idx="3">
                  <c:v>0.2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2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Лист2!$A$2</c:f>
              <c:strCache>
                <c:ptCount val="1"/>
                <c:pt idx="0">
                  <c:v>Продажа на аукционе Auction selling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3000"/>
                  </a:schemeClr>
                </a:gs>
                <a:gs pos="30000">
                  <a:schemeClr val="accent1">
                    <a:shade val="90000"/>
                    <a:satMod val="110000"/>
                  </a:schemeClr>
                </a:gs>
                <a:gs pos="45000">
                  <a:schemeClr val="accent1">
                    <a:shade val="100000"/>
                    <a:satMod val="118000"/>
                  </a:schemeClr>
                </a:gs>
                <a:gs pos="55000">
                  <a:schemeClr val="accent1">
                    <a:shade val="100000"/>
                    <a:satMod val="118000"/>
                  </a:schemeClr>
                </a:gs>
                <a:gs pos="73000">
                  <a:schemeClr val="accent1">
                    <a:shade val="90000"/>
                    <a:satMod val="110000"/>
                  </a:schemeClr>
                </a:gs>
                <a:gs pos="100000">
                  <a:schemeClr val="accent1">
                    <a:shade val="63000"/>
                  </a:schemeClr>
                </a:gs>
              </a:gsLst>
              <a:lin ang="950000" scaled="1"/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430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balanced" dir="t">
                <a:rot lat="0" lon="0" rev="0"/>
              </a:lightRig>
            </a:scene3d>
            <a:sp3d prstMaterial="matte">
              <a:bevelT w="0" h="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c:spPr>
          <c:cat>
            <c:numRef>
              <c:f>Лист2!$D$1:$F$1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Лист2!$D$2:$F$2</c:f>
              <c:numCache>
                <c:formatCode>[$$-409]#,##0</c:formatCode>
                <c:ptCount val="3"/>
                <c:pt idx="0">
                  <c:v>450000</c:v>
                </c:pt>
                <c:pt idx="1">
                  <c:v>1200000</c:v>
                </c:pt>
                <c:pt idx="2">
                  <c:v>2800000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Неаукционная продажа Non-auction selling</c:v>
                </c:pt>
              </c:strCache>
            </c:strRef>
          </c:tx>
          <c:cat>
            <c:numRef>
              <c:f>Лист2!$D$1:$F$1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Лист2!$D$3:$F$3</c:f>
              <c:numCache>
                <c:formatCode>[$$-409]#,##0</c:formatCode>
                <c:ptCount val="3"/>
                <c:pt idx="0">
                  <c:v>1100000</c:v>
                </c:pt>
                <c:pt idx="1">
                  <c:v>2500000</c:v>
                </c:pt>
                <c:pt idx="2">
                  <c:v>4000000</c:v>
                </c:pt>
              </c:numCache>
            </c:numRef>
          </c:val>
        </c:ser>
        <c:shape val="box"/>
        <c:axId val="149143936"/>
        <c:axId val="149146624"/>
        <c:axId val="0"/>
      </c:bar3DChart>
      <c:catAx>
        <c:axId val="149143936"/>
        <c:scaling>
          <c:orientation val="minMax"/>
        </c:scaling>
        <c:axPos val="b"/>
        <c:numFmt formatCode="General" sourceLinked="1"/>
        <c:tickLblPos val="nextTo"/>
        <c:crossAx val="149146624"/>
        <c:crosses val="autoZero"/>
        <c:auto val="1"/>
        <c:lblAlgn val="ctr"/>
        <c:lblOffset val="100"/>
      </c:catAx>
      <c:valAx>
        <c:axId val="149146624"/>
        <c:scaling>
          <c:orientation val="minMax"/>
        </c:scaling>
        <c:axPos val="l"/>
        <c:majorGridlines/>
        <c:numFmt formatCode="[$$-409]#,##0" sourceLinked="1"/>
        <c:tickLblPos val="nextTo"/>
        <c:crossAx val="149143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800" dirty="0" smtClean="0"/>
              <a:t>Цена</a:t>
            </a:r>
            <a:r>
              <a:rPr lang="ru-RU" sz="3800" baseline="0" dirty="0" smtClean="0"/>
              <a:t> </a:t>
            </a:r>
            <a:r>
              <a:rPr lang="ru-RU" baseline="0" dirty="0" smtClean="0"/>
              <a:t>    </a:t>
            </a: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</a:rPr>
              <a:t>Price </a:t>
            </a:r>
            <a:r>
              <a:rPr lang="en-US" sz="3800" dirty="0">
                <a:solidFill>
                  <a:schemeClr val="bg1">
                    <a:lumMod val="50000"/>
                  </a:schemeClr>
                </a:solidFill>
              </a:rPr>
              <a:t>$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Price $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Webnames</c:v>
                </c:pt>
                <c:pt idx="1">
                  <c:v>Mastername</c:v>
                </c:pt>
                <c:pt idx="2">
                  <c:v>Hosting Community</c:v>
                </c:pt>
                <c:pt idx="3">
                  <c:v>Ru-Center</c:v>
                </c:pt>
                <c:pt idx="4">
                  <c:v>GTLD</c:v>
                </c:pt>
                <c:pt idx="5">
                  <c:v>Premium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</c:v>
                </c:pt>
                <c:pt idx="1">
                  <c:v>50</c:v>
                </c:pt>
                <c:pt idx="2">
                  <c:v>100</c:v>
                </c:pt>
                <c:pt idx="3">
                  <c:v>280</c:v>
                </c:pt>
                <c:pt idx="4">
                  <c:v>500</c:v>
                </c:pt>
                <c:pt idx="5">
                  <c:v>1500</c:v>
                </c:pt>
              </c:numCache>
            </c:numRef>
          </c:val>
        </c:ser>
        <c:axId val="115891584"/>
        <c:axId val="119929088"/>
      </c:barChart>
      <c:catAx>
        <c:axId val="115891584"/>
        <c:scaling>
          <c:orientation val="minMax"/>
        </c:scaling>
        <c:axPos val="b"/>
        <c:tickLblPos val="nextTo"/>
        <c:crossAx val="119929088"/>
        <c:crosses val="autoZero"/>
        <c:auto val="1"/>
        <c:lblAlgn val="ctr"/>
        <c:lblOffset val="100"/>
      </c:catAx>
      <c:valAx>
        <c:axId val="119929088"/>
        <c:scaling>
          <c:orientation val="minMax"/>
        </c:scaling>
        <c:axPos val="l"/>
        <c:majorGridlines/>
        <c:numFmt formatCode="General" sourceLinked="1"/>
        <c:tickLblPos val="nextTo"/>
        <c:crossAx val="115891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BEE52-0E29-CD49-A0AB-6E409265E629}" type="doc">
      <dgm:prSet loTypeId="urn:microsoft.com/office/officeart/2005/8/layout/hierarchy6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B598995-A7BD-6542-93DB-F9702F6511D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dirty="0" smtClean="0">
              <a:latin typeface="Times New Roman"/>
              <a:cs typeface="Times New Roman"/>
            </a:rPr>
            <a:t>Продажа домена </a:t>
          </a:r>
          <a:r>
            <a:rPr lang="en-US" sz="4000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rPr>
            <a:t>Domain Selling</a:t>
          </a:r>
          <a:endParaRPr lang="en-US" sz="4000" dirty="0">
            <a:solidFill>
              <a:schemeClr val="bg1">
                <a:lumMod val="50000"/>
              </a:schemeClr>
            </a:solidFill>
            <a:latin typeface="Times New Roman"/>
            <a:cs typeface="Times New Roman"/>
          </a:endParaRPr>
        </a:p>
      </dgm:t>
    </dgm:pt>
    <dgm:pt modelId="{C3A61153-DF7C-9249-AFEA-0F7B3CA23346}" type="parTrans" cxnId="{2DE605F9-9E5F-8C42-9B20-B673DB4BE5FB}">
      <dgm:prSet/>
      <dgm:spPr/>
      <dgm:t>
        <a:bodyPr/>
        <a:lstStyle/>
        <a:p>
          <a:endParaRPr lang="en-US"/>
        </a:p>
      </dgm:t>
    </dgm:pt>
    <dgm:pt modelId="{311E3CE2-A3F0-5040-BCE8-CE248EC04ABC}" type="sibTrans" cxnId="{2DE605F9-9E5F-8C42-9B20-B673DB4BE5FB}">
      <dgm:prSet/>
      <dgm:spPr/>
      <dgm:t>
        <a:bodyPr/>
        <a:lstStyle/>
        <a:p>
          <a:endParaRPr lang="en-US"/>
        </a:p>
      </dgm:t>
    </dgm:pt>
    <dgm:pt modelId="{A9D72D01-2950-3446-8141-5D81A13E1176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3200" u="sng" dirty="0" smtClean="0">
              <a:latin typeface="Times New Roman"/>
              <a:cs typeface="Times New Roman"/>
            </a:rPr>
            <a:t>Не аукцион </a:t>
          </a:r>
          <a:r>
            <a:rPr lang="en-US" sz="3200" u="sng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rPr>
            <a:t>Non-auction</a:t>
          </a:r>
          <a:r>
            <a:rPr lang="ru-RU" sz="3200" u="sng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rPr>
            <a:t>:</a:t>
          </a:r>
        </a:p>
        <a:p>
          <a:pPr algn="l"/>
          <a:r>
            <a:rPr lang="ru-RU" sz="2400" dirty="0" smtClean="0">
              <a:latin typeface="Times New Roman"/>
              <a:cs typeface="Times New Roman"/>
            </a:rPr>
            <a:t> </a:t>
          </a:r>
          <a:r>
            <a:rPr lang="en-US" sz="2400" dirty="0" smtClean="0">
              <a:latin typeface="Times New Roman"/>
              <a:cs typeface="Times New Roman"/>
            </a:rPr>
            <a:t>* </a:t>
          </a:r>
          <a:r>
            <a:rPr lang="ru-RU" sz="2400" dirty="0" smtClean="0">
              <a:latin typeface="Times New Roman"/>
              <a:cs typeface="Times New Roman"/>
            </a:rPr>
            <a:t>Объявление о продаже</a:t>
          </a:r>
          <a:r>
            <a:rPr lang="en-US" sz="2400" dirty="0" smtClean="0">
              <a:latin typeface="Times New Roman"/>
              <a:cs typeface="Times New Roman"/>
            </a:rPr>
            <a:t> </a:t>
          </a:r>
          <a:r>
            <a:rPr lang="en-US" sz="2400" dirty="0" smtClean="0">
              <a:solidFill>
                <a:srgbClr val="7F7F7F"/>
              </a:solidFill>
              <a:latin typeface="Times New Roman"/>
              <a:cs typeface="Times New Roman"/>
            </a:rPr>
            <a:t>An offer for sale</a:t>
          </a:r>
        </a:p>
        <a:p>
          <a:pPr algn="l"/>
          <a:r>
            <a:rPr lang="en-US" sz="2400" dirty="0" smtClean="0">
              <a:latin typeface="Times New Roman"/>
              <a:cs typeface="Times New Roman"/>
            </a:rPr>
            <a:t>* </a:t>
          </a:r>
          <a:r>
            <a:rPr lang="ru-RU" sz="2400" dirty="0" smtClean="0">
              <a:latin typeface="Times New Roman"/>
              <a:cs typeface="Times New Roman"/>
            </a:rPr>
            <a:t>Аукцион фиксированной цены </a:t>
          </a:r>
          <a:r>
            <a:rPr lang="en-US" sz="2400" dirty="0" smtClean="0">
              <a:solidFill>
                <a:srgbClr val="7F7F7F"/>
              </a:solidFill>
              <a:latin typeface="Times New Roman"/>
              <a:cs typeface="Times New Roman"/>
            </a:rPr>
            <a:t>Fixed price auction</a:t>
          </a:r>
        </a:p>
        <a:p>
          <a:pPr algn="l"/>
          <a:r>
            <a:rPr lang="en-US" sz="2400" dirty="0" smtClean="0">
              <a:latin typeface="Times New Roman"/>
              <a:cs typeface="Times New Roman"/>
            </a:rPr>
            <a:t>* </a:t>
          </a:r>
          <a:r>
            <a:rPr lang="ru-RU" sz="2400" dirty="0" smtClean="0">
              <a:latin typeface="Times New Roman"/>
              <a:cs typeface="Times New Roman"/>
            </a:rPr>
            <a:t>Прямая продажа </a:t>
          </a:r>
          <a:r>
            <a:rPr lang="en-US" sz="2400" dirty="0" smtClean="0">
              <a:solidFill>
                <a:srgbClr val="7F7F7F"/>
              </a:solidFill>
              <a:latin typeface="Times New Roman"/>
              <a:cs typeface="Times New Roman"/>
            </a:rPr>
            <a:t>Direct selling</a:t>
          </a:r>
        </a:p>
        <a:p>
          <a:pPr algn="l"/>
          <a:r>
            <a:rPr lang="en-US" sz="2400" dirty="0" smtClean="0">
              <a:latin typeface="Times New Roman"/>
              <a:cs typeface="Times New Roman"/>
            </a:rPr>
            <a:t>* </a:t>
          </a:r>
          <a:r>
            <a:rPr lang="ru-RU" sz="2400" dirty="0" smtClean="0">
              <a:latin typeface="Times New Roman"/>
              <a:cs typeface="Times New Roman"/>
            </a:rPr>
            <a:t>Поиск премиум-доменов</a:t>
          </a:r>
          <a:r>
            <a:rPr lang="en-US" sz="2400" dirty="0" smtClean="0">
              <a:latin typeface="Times New Roman"/>
              <a:cs typeface="Times New Roman"/>
            </a:rPr>
            <a:t> </a:t>
          </a:r>
          <a:r>
            <a:rPr lang="en-US" sz="2400" dirty="0" smtClean="0">
              <a:solidFill>
                <a:srgbClr val="7F7F7F"/>
              </a:solidFill>
              <a:latin typeface="Times New Roman"/>
              <a:cs typeface="Times New Roman"/>
            </a:rPr>
            <a:t>Premium Search</a:t>
          </a:r>
          <a:endParaRPr lang="en-US" sz="1900" dirty="0">
            <a:solidFill>
              <a:srgbClr val="7F7F7F"/>
            </a:solidFill>
          </a:endParaRPr>
        </a:p>
      </dgm:t>
    </dgm:pt>
    <dgm:pt modelId="{82705EB6-F803-D74F-867D-886769091274}" type="parTrans" cxnId="{4426CD85-E535-4F47-BF42-B545FDAC28E0}">
      <dgm:prSet/>
      <dgm:spPr/>
      <dgm:t>
        <a:bodyPr/>
        <a:lstStyle/>
        <a:p>
          <a:endParaRPr lang="en-US"/>
        </a:p>
      </dgm:t>
    </dgm:pt>
    <dgm:pt modelId="{70A98541-E891-2542-A5EC-F0B37E416A7F}" type="sibTrans" cxnId="{4426CD85-E535-4F47-BF42-B545FDAC28E0}">
      <dgm:prSet/>
      <dgm:spPr/>
      <dgm:t>
        <a:bodyPr/>
        <a:lstStyle/>
        <a:p>
          <a:endParaRPr lang="en-US"/>
        </a:p>
      </dgm:t>
    </dgm:pt>
    <dgm:pt modelId="{4427C28A-053C-E448-B69F-753BD2947B67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u="sng" dirty="0" smtClean="0">
              <a:latin typeface="Times New Roman"/>
              <a:cs typeface="Times New Roman"/>
            </a:rPr>
            <a:t>Истинный аукцион </a:t>
          </a:r>
          <a:endParaRPr lang="en-US" sz="3200" u="sng" dirty="0" smtClean="0">
            <a:latin typeface="Times New Roman"/>
            <a:cs typeface="Times New Roman"/>
          </a:endParaRPr>
        </a:p>
        <a:p>
          <a:r>
            <a:rPr lang="en-US" sz="3200" u="sng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rPr>
            <a:t>True Auction</a:t>
          </a:r>
          <a:endParaRPr lang="en-US" sz="3200" u="sng" dirty="0">
            <a:solidFill>
              <a:schemeClr val="bg1">
                <a:lumMod val="50000"/>
              </a:schemeClr>
            </a:solidFill>
            <a:latin typeface="Times New Roman"/>
            <a:cs typeface="Times New Roman"/>
          </a:endParaRPr>
        </a:p>
      </dgm:t>
    </dgm:pt>
    <dgm:pt modelId="{5A7F2139-7073-A648-A3C8-E4E8B03C00F3}" type="parTrans" cxnId="{F1DDA3C3-D2C6-E142-A107-8D4D395C72EE}">
      <dgm:prSet/>
      <dgm:spPr/>
      <dgm:t>
        <a:bodyPr/>
        <a:lstStyle/>
        <a:p>
          <a:endParaRPr lang="en-US"/>
        </a:p>
      </dgm:t>
    </dgm:pt>
    <dgm:pt modelId="{2BC028D4-F908-DF4E-B316-E4F6B009A063}" type="sibTrans" cxnId="{F1DDA3C3-D2C6-E142-A107-8D4D395C72EE}">
      <dgm:prSet/>
      <dgm:spPr/>
      <dgm:t>
        <a:bodyPr/>
        <a:lstStyle/>
        <a:p>
          <a:endParaRPr lang="en-US"/>
        </a:p>
      </dgm:t>
    </dgm:pt>
    <dgm:pt modelId="{DD8754A8-CBD2-754C-BFEB-B81FB5A1C364}" type="pres">
      <dgm:prSet presAssocID="{5D7BEE52-0E29-CD49-A0AB-6E409265E62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192DEB-FC7B-0E45-A6FE-B9E1827551B6}" type="pres">
      <dgm:prSet presAssocID="{5D7BEE52-0E29-CD49-A0AB-6E409265E629}" presName="hierFlow" presStyleCnt="0"/>
      <dgm:spPr/>
    </dgm:pt>
    <dgm:pt modelId="{E6A2023F-B952-184D-B029-0ED51BC6411F}" type="pres">
      <dgm:prSet presAssocID="{5D7BEE52-0E29-CD49-A0AB-6E409265E62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3EFE39-D524-3043-A132-2C38570E8E79}" type="pres">
      <dgm:prSet presAssocID="{AB598995-A7BD-6542-93DB-F9702F6511D9}" presName="Name14" presStyleCnt="0"/>
      <dgm:spPr/>
    </dgm:pt>
    <dgm:pt modelId="{5BC5A522-545E-894E-8D60-E3E1A8CAA057}" type="pres">
      <dgm:prSet presAssocID="{AB598995-A7BD-6542-93DB-F9702F6511D9}" presName="level1Shape" presStyleLbl="node0" presStyleIdx="0" presStyleCnt="1" custScaleX="482450" custLinFactNeighborX="3891" custLinFactNeighborY="-14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1E4284-70F4-1E45-B985-3A5F81229DF5}" type="pres">
      <dgm:prSet presAssocID="{AB598995-A7BD-6542-93DB-F9702F6511D9}" presName="hierChild2" presStyleCnt="0"/>
      <dgm:spPr/>
    </dgm:pt>
    <dgm:pt modelId="{75DB5DCF-6531-144C-BED8-6743E90B0D88}" type="pres">
      <dgm:prSet presAssocID="{82705EB6-F803-D74F-867D-886769091274}" presName="Name19" presStyleLbl="parChTrans1D2" presStyleIdx="0" presStyleCnt="2"/>
      <dgm:spPr/>
      <dgm:t>
        <a:bodyPr/>
        <a:lstStyle/>
        <a:p>
          <a:endParaRPr lang="en-US"/>
        </a:p>
      </dgm:t>
    </dgm:pt>
    <dgm:pt modelId="{F82EAE23-63D4-634C-A585-5602BDB5D3E8}" type="pres">
      <dgm:prSet presAssocID="{A9D72D01-2950-3446-8141-5D81A13E1176}" presName="Name21" presStyleCnt="0"/>
      <dgm:spPr/>
    </dgm:pt>
    <dgm:pt modelId="{C8DAE8AC-5904-E74E-8C4B-EBFEFB87B43D}" type="pres">
      <dgm:prSet presAssocID="{A9D72D01-2950-3446-8141-5D81A13E1176}" presName="level2Shape" presStyleLbl="node2" presStyleIdx="0" presStyleCnt="2" custScaleX="293900" custScaleY="359638"/>
      <dgm:spPr/>
      <dgm:t>
        <a:bodyPr/>
        <a:lstStyle/>
        <a:p>
          <a:endParaRPr lang="en-US"/>
        </a:p>
      </dgm:t>
    </dgm:pt>
    <dgm:pt modelId="{FF030482-00AF-E74B-A8E8-1F265F454379}" type="pres">
      <dgm:prSet presAssocID="{A9D72D01-2950-3446-8141-5D81A13E1176}" presName="hierChild3" presStyleCnt="0"/>
      <dgm:spPr/>
    </dgm:pt>
    <dgm:pt modelId="{054767AA-95D6-4440-84C0-0586432A5C65}" type="pres">
      <dgm:prSet presAssocID="{5A7F2139-7073-A648-A3C8-E4E8B03C00F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8D8D678-D590-694B-AC47-994D235C0787}" type="pres">
      <dgm:prSet presAssocID="{4427C28A-053C-E448-B69F-753BD2947B67}" presName="Name21" presStyleCnt="0"/>
      <dgm:spPr/>
    </dgm:pt>
    <dgm:pt modelId="{D807556B-11AE-4542-AE8A-97EAADE8A287}" type="pres">
      <dgm:prSet presAssocID="{4427C28A-053C-E448-B69F-753BD2947B67}" presName="level2Shape" presStyleLbl="node2" presStyleIdx="1" presStyleCnt="2" custScaleX="140396" custScaleY="363720"/>
      <dgm:spPr/>
      <dgm:t>
        <a:bodyPr/>
        <a:lstStyle/>
        <a:p>
          <a:endParaRPr lang="en-US"/>
        </a:p>
      </dgm:t>
    </dgm:pt>
    <dgm:pt modelId="{3E9ECE32-9377-724E-BE2F-BC7F17D4B021}" type="pres">
      <dgm:prSet presAssocID="{4427C28A-053C-E448-B69F-753BD2947B67}" presName="hierChild3" presStyleCnt="0"/>
      <dgm:spPr/>
    </dgm:pt>
    <dgm:pt modelId="{F96A792D-A062-3E4E-A6EE-6D5A6F10DF37}" type="pres">
      <dgm:prSet presAssocID="{5D7BEE52-0E29-CD49-A0AB-6E409265E629}" presName="bgShapesFlow" presStyleCnt="0"/>
      <dgm:spPr/>
    </dgm:pt>
  </dgm:ptLst>
  <dgm:cxnLst>
    <dgm:cxn modelId="{5195754D-DBF7-4106-9B24-9A3EB90933F4}" type="presOf" srcId="{5D7BEE52-0E29-CD49-A0AB-6E409265E629}" destId="{DD8754A8-CBD2-754C-BFEB-B81FB5A1C364}" srcOrd="0" destOrd="0" presId="urn:microsoft.com/office/officeart/2005/8/layout/hierarchy6"/>
    <dgm:cxn modelId="{4426CD85-E535-4F47-BF42-B545FDAC28E0}" srcId="{AB598995-A7BD-6542-93DB-F9702F6511D9}" destId="{A9D72D01-2950-3446-8141-5D81A13E1176}" srcOrd="0" destOrd="0" parTransId="{82705EB6-F803-D74F-867D-886769091274}" sibTransId="{70A98541-E891-2542-A5EC-F0B37E416A7F}"/>
    <dgm:cxn modelId="{F1DDA3C3-D2C6-E142-A107-8D4D395C72EE}" srcId="{AB598995-A7BD-6542-93DB-F9702F6511D9}" destId="{4427C28A-053C-E448-B69F-753BD2947B67}" srcOrd="1" destOrd="0" parTransId="{5A7F2139-7073-A648-A3C8-E4E8B03C00F3}" sibTransId="{2BC028D4-F908-DF4E-B316-E4F6B009A063}"/>
    <dgm:cxn modelId="{6BAD01BF-0EDD-4A7E-A713-8E3558BA1547}" type="presOf" srcId="{82705EB6-F803-D74F-867D-886769091274}" destId="{75DB5DCF-6531-144C-BED8-6743E90B0D88}" srcOrd="0" destOrd="0" presId="urn:microsoft.com/office/officeart/2005/8/layout/hierarchy6"/>
    <dgm:cxn modelId="{8063425C-DC2C-4171-90E1-58CA8F1AB130}" type="presOf" srcId="{AB598995-A7BD-6542-93DB-F9702F6511D9}" destId="{5BC5A522-545E-894E-8D60-E3E1A8CAA057}" srcOrd="0" destOrd="0" presId="urn:microsoft.com/office/officeart/2005/8/layout/hierarchy6"/>
    <dgm:cxn modelId="{E9DC8B62-0EEC-4A9F-9412-89D59E9846F4}" type="presOf" srcId="{5A7F2139-7073-A648-A3C8-E4E8B03C00F3}" destId="{054767AA-95D6-4440-84C0-0586432A5C65}" srcOrd="0" destOrd="0" presId="urn:microsoft.com/office/officeart/2005/8/layout/hierarchy6"/>
    <dgm:cxn modelId="{2DE605F9-9E5F-8C42-9B20-B673DB4BE5FB}" srcId="{5D7BEE52-0E29-CD49-A0AB-6E409265E629}" destId="{AB598995-A7BD-6542-93DB-F9702F6511D9}" srcOrd="0" destOrd="0" parTransId="{C3A61153-DF7C-9249-AFEA-0F7B3CA23346}" sibTransId="{311E3CE2-A3F0-5040-BCE8-CE248EC04ABC}"/>
    <dgm:cxn modelId="{762434B2-CF62-4701-8023-972E5B83AF5E}" type="presOf" srcId="{4427C28A-053C-E448-B69F-753BD2947B67}" destId="{D807556B-11AE-4542-AE8A-97EAADE8A287}" srcOrd="0" destOrd="0" presId="urn:microsoft.com/office/officeart/2005/8/layout/hierarchy6"/>
    <dgm:cxn modelId="{B7F0A8D6-E5FB-4E49-A57F-77A7543DEA48}" type="presOf" srcId="{A9D72D01-2950-3446-8141-5D81A13E1176}" destId="{C8DAE8AC-5904-E74E-8C4B-EBFEFB87B43D}" srcOrd="0" destOrd="0" presId="urn:microsoft.com/office/officeart/2005/8/layout/hierarchy6"/>
    <dgm:cxn modelId="{56977726-05BD-415F-A50E-E117C6E9B5D7}" type="presParOf" srcId="{DD8754A8-CBD2-754C-BFEB-B81FB5A1C364}" destId="{69192DEB-FC7B-0E45-A6FE-B9E1827551B6}" srcOrd="0" destOrd="0" presId="urn:microsoft.com/office/officeart/2005/8/layout/hierarchy6"/>
    <dgm:cxn modelId="{77329CFD-A6B0-4D4C-A19D-37A3233E0395}" type="presParOf" srcId="{69192DEB-FC7B-0E45-A6FE-B9E1827551B6}" destId="{E6A2023F-B952-184D-B029-0ED51BC6411F}" srcOrd="0" destOrd="0" presId="urn:microsoft.com/office/officeart/2005/8/layout/hierarchy6"/>
    <dgm:cxn modelId="{B3EAE88A-4B3F-4B7F-9BB1-8B31789C90C1}" type="presParOf" srcId="{E6A2023F-B952-184D-B029-0ED51BC6411F}" destId="{703EFE39-D524-3043-A132-2C38570E8E79}" srcOrd="0" destOrd="0" presId="urn:microsoft.com/office/officeart/2005/8/layout/hierarchy6"/>
    <dgm:cxn modelId="{ED9D2759-16F0-47B3-AA12-CE9CF9EAD3E7}" type="presParOf" srcId="{703EFE39-D524-3043-A132-2C38570E8E79}" destId="{5BC5A522-545E-894E-8D60-E3E1A8CAA057}" srcOrd="0" destOrd="0" presId="urn:microsoft.com/office/officeart/2005/8/layout/hierarchy6"/>
    <dgm:cxn modelId="{BB05287F-C7F3-4AF4-89DF-20389628ABDA}" type="presParOf" srcId="{703EFE39-D524-3043-A132-2C38570E8E79}" destId="{A31E4284-70F4-1E45-B985-3A5F81229DF5}" srcOrd="1" destOrd="0" presId="urn:microsoft.com/office/officeart/2005/8/layout/hierarchy6"/>
    <dgm:cxn modelId="{EE3F9850-C44F-4EE6-AF9F-00484CC557FE}" type="presParOf" srcId="{A31E4284-70F4-1E45-B985-3A5F81229DF5}" destId="{75DB5DCF-6531-144C-BED8-6743E90B0D88}" srcOrd="0" destOrd="0" presId="urn:microsoft.com/office/officeart/2005/8/layout/hierarchy6"/>
    <dgm:cxn modelId="{01D1F1E3-807F-446D-B90B-FA3FD3532F9A}" type="presParOf" srcId="{A31E4284-70F4-1E45-B985-3A5F81229DF5}" destId="{F82EAE23-63D4-634C-A585-5602BDB5D3E8}" srcOrd="1" destOrd="0" presId="urn:microsoft.com/office/officeart/2005/8/layout/hierarchy6"/>
    <dgm:cxn modelId="{2418AB65-5B19-429E-9B4D-5264C517074F}" type="presParOf" srcId="{F82EAE23-63D4-634C-A585-5602BDB5D3E8}" destId="{C8DAE8AC-5904-E74E-8C4B-EBFEFB87B43D}" srcOrd="0" destOrd="0" presId="urn:microsoft.com/office/officeart/2005/8/layout/hierarchy6"/>
    <dgm:cxn modelId="{82526009-FC06-421D-AB0C-0DE776AEC011}" type="presParOf" srcId="{F82EAE23-63D4-634C-A585-5602BDB5D3E8}" destId="{FF030482-00AF-E74B-A8E8-1F265F454379}" srcOrd="1" destOrd="0" presId="urn:microsoft.com/office/officeart/2005/8/layout/hierarchy6"/>
    <dgm:cxn modelId="{D35C19E1-DC5C-457D-A460-1C6B628FB3D5}" type="presParOf" srcId="{A31E4284-70F4-1E45-B985-3A5F81229DF5}" destId="{054767AA-95D6-4440-84C0-0586432A5C65}" srcOrd="2" destOrd="0" presId="urn:microsoft.com/office/officeart/2005/8/layout/hierarchy6"/>
    <dgm:cxn modelId="{B7674D3D-6EFE-4DA9-874B-0262F83A5B59}" type="presParOf" srcId="{A31E4284-70F4-1E45-B985-3A5F81229DF5}" destId="{C8D8D678-D590-694B-AC47-994D235C0787}" srcOrd="3" destOrd="0" presId="urn:microsoft.com/office/officeart/2005/8/layout/hierarchy6"/>
    <dgm:cxn modelId="{117D5BD8-DA96-43E7-9900-86AD0D6B1D08}" type="presParOf" srcId="{C8D8D678-D590-694B-AC47-994D235C0787}" destId="{D807556B-11AE-4542-AE8A-97EAADE8A287}" srcOrd="0" destOrd="0" presId="urn:microsoft.com/office/officeart/2005/8/layout/hierarchy6"/>
    <dgm:cxn modelId="{696B29CC-C180-4943-82B8-066E828532BC}" type="presParOf" srcId="{C8D8D678-D590-694B-AC47-994D235C0787}" destId="{3E9ECE32-9377-724E-BE2F-BC7F17D4B021}" srcOrd="1" destOrd="0" presId="urn:microsoft.com/office/officeart/2005/8/layout/hierarchy6"/>
    <dgm:cxn modelId="{41BEE1D7-F991-40A0-97E0-DDD658313B26}" type="presParOf" srcId="{DD8754A8-CBD2-754C-BFEB-B81FB5A1C364}" destId="{F96A792D-A062-3E4E-A6EE-6D5A6F10DF37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1645ED-ECB0-A145-8819-59440687397C}" type="doc">
      <dgm:prSet loTypeId="urn:microsoft.com/office/officeart/2005/8/layout/cycle7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AC9D976-B37A-AF44-9E63-FE01AB78418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/>
              <a:cs typeface="Times New Roman"/>
            </a:rPr>
            <a:t>Аукцион    </a:t>
          </a:r>
          <a:r>
            <a:rPr lang="en-US" dirty="0" smtClean="0">
              <a:latin typeface="Times New Roman"/>
              <a:cs typeface="Times New Roman"/>
            </a:rPr>
            <a:t>      </a:t>
          </a:r>
          <a:r>
            <a:rPr lang="ru-RU" dirty="0" smtClean="0">
              <a:latin typeface="Times New Roman"/>
              <a:cs typeface="Times New Roman"/>
            </a:rPr>
            <a:t>    </a:t>
          </a:r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rPr>
            <a:t>Auction</a:t>
          </a:r>
          <a:endParaRPr lang="en-US" dirty="0">
            <a:solidFill>
              <a:schemeClr val="bg1">
                <a:lumMod val="50000"/>
              </a:schemeClr>
            </a:solidFill>
            <a:latin typeface="Times New Roman"/>
            <a:cs typeface="Times New Roman"/>
          </a:endParaRPr>
        </a:p>
      </dgm:t>
    </dgm:pt>
    <dgm:pt modelId="{18F83835-6DF6-1345-AD8C-C847C516C564}" type="parTrans" cxnId="{DECFF9D4-3D6B-224A-82A9-17D1CF11D48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94E1C5A-FD05-4A41-BEDF-6A8BC5B6B890}" type="sibTrans" cxnId="{DECFF9D4-3D6B-224A-82A9-17D1CF11D489}">
      <dgm:prSet/>
      <dgm:spPr/>
      <dgm:t>
        <a:bodyPr/>
        <a:lstStyle/>
        <a:p>
          <a:endParaRPr lang="en-US" dirty="0">
            <a:latin typeface="Times New Roman"/>
            <a:cs typeface="Times New Roman"/>
          </a:endParaRPr>
        </a:p>
      </dgm:t>
    </dgm:pt>
    <dgm:pt modelId="{AF58E0F2-591F-F54D-9C5D-0F2390D2CBA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/>
              <a:cs typeface="Times New Roman"/>
            </a:rPr>
            <a:t>Покупатель </a:t>
          </a:r>
          <a:r>
            <a:rPr lang="en-US" dirty="0" smtClean="0">
              <a:solidFill>
                <a:srgbClr val="7F7F7F"/>
              </a:solidFill>
              <a:latin typeface="Times New Roman"/>
              <a:cs typeface="Times New Roman"/>
            </a:rPr>
            <a:t>Buyer</a:t>
          </a:r>
          <a:endParaRPr lang="en-US" dirty="0">
            <a:solidFill>
              <a:srgbClr val="7F7F7F"/>
            </a:solidFill>
            <a:latin typeface="Times New Roman"/>
            <a:cs typeface="Times New Roman"/>
          </a:endParaRPr>
        </a:p>
      </dgm:t>
    </dgm:pt>
    <dgm:pt modelId="{0FBE0D6B-2962-454B-89B7-A99AD878D826}" type="parTrans" cxnId="{2ACDBDFD-E7E8-C844-8BC7-A5FD979D6450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E6E3C6DA-0670-5F4A-873C-D838B28465A5}" type="sibTrans" cxnId="{2ACDBDFD-E7E8-C844-8BC7-A5FD979D6450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A13CBE9-50C4-F649-A84E-FFA5FE486CE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/>
              <a:cs typeface="Times New Roman"/>
            </a:rPr>
            <a:t>Продавец    </a:t>
          </a:r>
          <a:r>
            <a:rPr lang="en-US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rPr>
            <a:t>Seller</a:t>
          </a:r>
          <a:endParaRPr lang="en-US" dirty="0">
            <a:solidFill>
              <a:schemeClr val="bg1">
                <a:lumMod val="50000"/>
              </a:schemeClr>
            </a:solidFill>
            <a:latin typeface="Times New Roman"/>
            <a:cs typeface="Times New Roman"/>
          </a:endParaRPr>
        </a:p>
      </dgm:t>
    </dgm:pt>
    <dgm:pt modelId="{E31B3879-21EB-F54D-87D1-37CF205641D0}" type="parTrans" cxnId="{AAA12909-879B-944D-8B90-8050B6CC0D6C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FF3FF61B-AC7F-4C41-A740-CB7A0A8C1752}" type="sibTrans" cxnId="{AAA12909-879B-944D-8B90-8050B6CC0D6C}">
      <dgm:prSet/>
      <dgm:spPr/>
      <dgm:t>
        <a:bodyPr/>
        <a:lstStyle/>
        <a:p>
          <a:endParaRPr lang="en-US" dirty="0">
            <a:latin typeface="Times New Roman"/>
            <a:cs typeface="Times New Roman"/>
          </a:endParaRPr>
        </a:p>
      </dgm:t>
    </dgm:pt>
    <dgm:pt modelId="{9FD20BEC-537C-2E46-99BD-76C7BA8154F0}" type="pres">
      <dgm:prSet presAssocID="{701645ED-ECB0-A145-8819-5944068739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85402-7DC7-2247-B92B-95CEEBE08302}" type="pres">
      <dgm:prSet presAssocID="{DAC9D976-B37A-AF44-9E63-FE01AB78418E}" presName="node" presStyleLbl="node1" presStyleIdx="0" presStyleCnt="3" custScaleX="304037" custScaleY="65833" custRadScaleRad="109019" custRadScaleInc="-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F232D-342B-CC41-B982-AB4DB262874B}" type="pres">
      <dgm:prSet presAssocID="{094E1C5A-FD05-4A41-BEDF-6A8BC5B6B890}" presName="sibTrans" presStyleLbl="sibTrans2D1" presStyleIdx="0" presStyleCnt="3" custLinFactX="254389" custLinFactY="97425" custLinFactNeighborX="300000" custLinFactNeighborY="100000"/>
      <dgm:spPr/>
      <dgm:t>
        <a:bodyPr/>
        <a:lstStyle/>
        <a:p>
          <a:endParaRPr lang="ru-RU"/>
        </a:p>
      </dgm:t>
    </dgm:pt>
    <dgm:pt modelId="{8D8DD1B6-6DE1-BA41-AEFD-80BF3A425159}" type="pres">
      <dgm:prSet presAssocID="{094E1C5A-FD05-4A41-BEDF-6A8BC5B6B89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4C89F69-20AC-3042-97DF-8352DBF5A65F}" type="pres">
      <dgm:prSet presAssocID="{AF58E0F2-591F-F54D-9C5D-0F2390D2CBA7}" presName="node" presStyleLbl="node1" presStyleIdx="1" presStyleCnt="3" custScaleX="142027" custRadScaleRad="95028" custRadScaleInc="-4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5A514-8E4E-974C-B1E1-96233FDB859F}" type="pres">
      <dgm:prSet presAssocID="{E6E3C6DA-0670-5F4A-873C-D838B28465A5}" presName="sibTrans" presStyleLbl="sibTrans2D1" presStyleIdx="1" presStyleCnt="3" custLinFactX="-13076" custLinFactNeighborX="-100000" custLinFactNeighborY="93144"/>
      <dgm:spPr/>
      <dgm:t>
        <a:bodyPr/>
        <a:lstStyle/>
        <a:p>
          <a:endParaRPr lang="ru-RU"/>
        </a:p>
      </dgm:t>
    </dgm:pt>
    <dgm:pt modelId="{E5128512-C480-C64A-8D62-21F97253550F}" type="pres">
      <dgm:prSet presAssocID="{E6E3C6DA-0670-5F4A-873C-D838B28465A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454D747-7F6B-5A44-9AAE-A43B90C9BE99}" type="pres">
      <dgm:prSet presAssocID="{5A13CBE9-50C4-F649-A84E-FFA5FE486CEB}" presName="node" presStyleLbl="node1" presStyleIdx="2" presStyleCnt="3" custScaleX="143299" custRadScaleRad="95046" custRadScaleInc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D63D3-1898-DB4D-9AA7-71B2268BF8F2}" type="pres">
      <dgm:prSet presAssocID="{FF3FF61B-AC7F-4C41-A740-CB7A0A8C1752}" presName="sibTrans" presStyleLbl="sibTrans2D1" presStyleIdx="2" presStyleCnt="3" custLinFactX="-232996" custLinFactNeighborX="-300000" custLinFactNeighborY="48954"/>
      <dgm:spPr/>
      <dgm:t>
        <a:bodyPr/>
        <a:lstStyle/>
        <a:p>
          <a:endParaRPr lang="ru-RU"/>
        </a:p>
      </dgm:t>
    </dgm:pt>
    <dgm:pt modelId="{E9AD165E-8B8F-3043-828B-4FFCB501236B}" type="pres">
      <dgm:prSet presAssocID="{FF3FF61B-AC7F-4C41-A740-CB7A0A8C1752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E0DE3A6-7193-4FDC-9B75-4DDCF53A8F0D}" type="presOf" srcId="{5A13CBE9-50C4-F649-A84E-FFA5FE486CEB}" destId="{B454D747-7F6B-5A44-9AAE-A43B90C9BE99}" srcOrd="0" destOrd="0" presId="urn:microsoft.com/office/officeart/2005/8/layout/cycle7"/>
    <dgm:cxn modelId="{2ACDBDFD-E7E8-C844-8BC7-A5FD979D6450}" srcId="{701645ED-ECB0-A145-8819-59440687397C}" destId="{AF58E0F2-591F-F54D-9C5D-0F2390D2CBA7}" srcOrd="1" destOrd="0" parTransId="{0FBE0D6B-2962-454B-89B7-A99AD878D826}" sibTransId="{E6E3C6DA-0670-5F4A-873C-D838B28465A5}"/>
    <dgm:cxn modelId="{AAA12909-879B-944D-8B90-8050B6CC0D6C}" srcId="{701645ED-ECB0-A145-8819-59440687397C}" destId="{5A13CBE9-50C4-F649-A84E-FFA5FE486CEB}" srcOrd="2" destOrd="0" parTransId="{E31B3879-21EB-F54D-87D1-37CF205641D0}" sibTransId="{FF3FF61B-AC7F-4C41-A740-CB7A0A8C1752}"/>
    <dgm:cxn modelId="{DECFF9D4-3D6B-224A-82A9-17D1CF11D489}" srcId="{701645ED-ECB0-A145-8819-59440687397C}" destId="{DAC9D976-B37A-AF44-9E63-FE01AB78418E}" srcOrd="0" destOrd="0" parTransId="{18F83835-6DF6-1345-AD8C-C847C516C564}" sibTransId="{094E1C5A-FD05-4A41-BEDF-6A8BC5B6B890}"/>
    <dgm:cxn modelId="{149B9ABC-D915-42C1-B299-C9340A7FDADC}" type="presOf" srcId="{094E1C5A-FD05-4A41-BEDF-6A8BC5B6B890}" destId="{9C4F232D-342B-CC41-B982-AB4DB262874B}" srcOrd="0" destOrd="0" presId="urn:microsoft.com/office/officeart/2005/8/layout/cycle7"/>
    <dgm:cxn modelId="{693C30D8-31B9-4EF8-87CE-EE0D8CA3B0F1}" type="presOf" srcId="{E6E3C6DA-0670-5F4A-873C-D838B28465A5}" destId="{A445A514-8E4E-974C-B1E1-96233FDB859F}" srcOrd="0" destOrd="0" presId="urn:microsoft.com/office/officeart/2005/8/layout/cycle7"/>
    <dgm:cxn modelId="{F46A0EB3-6BFA-4B3F-9C3B-9B05CD69B595}" type="presOf" srcId="{E6E3C6DA-0670-5F4A-873C-D838B28465A5}" destId="{E5128512-C480-C64A-8D62-21F97253550F}" srcOrd="1" destOrd="0" presId="urn:microsoft.com/office/officeart/2005/8/layout/cycle7"/>
    <dgm:cxn modelId="{ADE91DAE-7AB8-46A8-A822-690F9E4AC055}" type="presOf" srcId="{FF3FF61B-AC7F-4C41-A740-CB7A0A8C1752}" destId="{E9AD165E-8B8F-3043-828B-4FFCB501236B}" srcOrd="1" destOrd="0" presId="urn:microsoft.com/office/officeart/2005/8/layout/cycle7"/>
    <dgm:cxn modelId="{F1DA4777-59BF-415B-B76E-6D3BFE9B814D}" type="presOf" srcId="{FF3FF61B-AC7F-4C41-A740-CB7A0A8C1752}" destId="{D25D63D3-1898-DB4D-9AA7-71B2268BF8F2}" srcOrd="0" destOrd="0" presId="urn:microsoft.com/office/officeart/2005/8/layout/cycle7"/>
    <dgm:cxn modelId="{9A5F9CF0-DF4B-4040-9C87-3737DD6A7503}" type="presOf" srcId="{DAC9D976-B37A-AF44-9E63-FE01AB78418E}" destId="{78E85402-7DC7-2247-B92B-95CEEBE08302}" srcOrd="0" destOrd="0" presId="urn:microsoft.com/office/officeart/2005/8/layout/cycle7"/>
    <dgm:cxn modelId="{07A822DA-6B8C-4250-9AFA-98108EBA2620}" type="presOf" srcId="{094E1C5A-FD05-4A41-BEDF-6A8BC5B6B890}" destId="{8D8DD1B6-6DE1-BA41-AEFD-80BF3A425159}" srcOrd="1" destOrd="0" presId="urn:microsoft.com/office/officeart/2005/8/layout/cycle7"/>
    <dgm:cxn modelId="{D651B8A0-C820-4A34-953D-A08205EF75CF}" type="presOf" srcId="{701645ED-ECB0-A145-8819-59440687397C}" destId="{9FD20BEC-537C-2E46-99BD-76C7BA8154F0}" srcOrd="0" destOrd="0" presId="urn:microsoft.com/office/officeart/2005/8/layout/cycle7"/>
    <dgm:cxn modelId="{2133A3A0-983D-4BC6-AAB3-A56CC2D7ABEE}" type="presOf" srcId="{AF58E0F2-591F-F54D-9C5D-0F2390D2CBA7}" destId="{84C89F69-20AC-3042-97DF-8352DBF5A65F}" srcOrd="0" destOrd="0" presId="urn:microsoft.com/office/officeart/2005/8/layout/cycle7"/>
    <dgm:cxn modelId="{4BD4DBEE-34CC-4D14-AF11-C6A5E94B0D99}" type="presParOf" srcId="{9FD20BEC-537C-2E46-99BD-76C7BA8154F0}" destId="{78E85402-7DC7-2247-B92B-95CEEBE08302}" srcOrd="0" destOrd="0" presId="urn:microsoft.com/office/officeart/2005/8/layout/cycle7"/>
    <dgm:cxn modelId="{A3A3B5E6-1B00-43A4-A9D3-7FCD6E99629E}" type="presParOf" srcId="{9FD20BEC-537C-2E46-99BD-76C7BA8154F0}" destId="{9C4F232D-342B-CC41-B982-AB4DB262874B}" srcOrd="1" destOrd="0" presId="urn:microsoft.com/office/officeart/2005/8/layout/cycle7"/>
    <dgm:cxn modelId="{A8B9D62E-8A7B-431D-8132-722DBBF98BE8}" type="presParOf" srcId="{9C4F232D-342B-CC41-B982-AB4DB262874B}" destId="{8D8DD1B6-6DE1-BA41-AEFD-80BF3A425159}" srcOrd="0" destOrd="0" presId="urn:microsoft.com/office/officeart/2005/8/layout/cycle7"/>
    <dgm:cxn modelId="{5427E716-A6C4-4EE4-AD3D-F0A19B7E3363}" type="presParOf" srcId="{9FD20BEC-537C-2E46-99BD-76C7BA8154F0}" destId="{84C89F69-20AC-3042-97DF-8352DBF5A65F}" srcOrd="2" destOrd="0" presId="urn:microsoft.com/office/officeart/2005/8/layout/cycle7"/>
    <dgm:cxn modelId="{9D3902D2-C114-4DE0-BC62-AC2118F993F1}" type="presParOf" srcId="{9FD20BEC-537C-2E46-99BD-76C7BA8154F0}" destId="{A445A514-8E4E-974C-B1E1-96233FDB859F}" srcOrd="3" destOrd="0" presId="urn:microsoft.com/office/officeart/2005/8/layout/cycle7"/>
    <dgm:cxn modelId="{8CB156AA-C07F-443A-9E7A-4CEB76CF9F6E}" type="presParOf" srcId="{A445A514-8E4E-974C-B1E1-96233FDB859F}" destId="{E5128512-C480-C64A-8D62-21F97253550F}" srcOrd="0" destOrd="0" presId="urn:microsoft.com/office/officeart/2005/8/layout/cycle7"/>
    <dgm:cxn modelId="{5E3614C3-92D8-45D5-9EC0-FB1725D400E0}" type="presParOf" srcId="{9FD20BEC-537C-2E46-99BD-76C7BA8154F0}" destId="{B454D747-7F6B-5A44-9AAE-A43B90C9BE99}" srcOrd="4" destOrd="0" presId="urn:microsoft.com/office/officeart/2005/8/layout/cycle7"/>
    <dgm:cxn modelId="{DBED605D-80FF-46ED-8C2E-CCBF6ECE8A12}" type="presParOf" srcId="{9FD20BEC-537C-2E46-99BD-76C7BA8154F0}" destId="{D25D63D3-1898-DB4D-9AA7-71B2268BF8F2}" srcOrd="5" destOrd="0" presId="urn:microsoft.com/office/officeart/2005/8/layout/cycle7"/>
    <dgm:cxn modelId="{0F52AB88-A1D1-43C8-A83C-1BDCA1D71D3E}" type="presParOf" srcId="{D25D63D3-1898-DB4D-9AA7-71B2268BF8F2}" destId="{E9AD165E-8B8F-3043-828B-4FFCB501236B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0.83309</cdr:x>
      <cdr:y>0.47583</cdr:y>
    </cdr:from>
    <cdr:to>
      <cdr:x>0.97365</cdr:x>
      <cdr:y>0.62085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9726" y="30003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0.39239</cdr:x>
      <cdr:y>0.33988</cdr:y>
    </cdr:from>
    <cdr:to>
      <cdr:x>0.53294</cdr:x>
      <cdr:y>0.48489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52701" y="21431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B7F87-0EC1-49FB-89EF-2E0116FF6BA4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24EF4-8137-4BE8-8817-0C497E5115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9B352E-1A52-4E5C-A3DC-15327D4ED5DE}" type="datetimeFigureOut">
              <a:rPr lang="ru-RU" smtClean="0"/>
              <a:pPr/>
              <a:t>07.09.2009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DBAD9A-0008-47FF-9FA4-D2EA26F526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85800" y="14097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Обзор аукционов доменных имен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Domain name auctions overview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mes New Roman" pitchFamily="-65" charset="0"/>
              <a:ea typeface="+mj-ea"/>
              <a:cs typeface="Times New Roman" pitchFamily="-65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105400" y="3657600"/>
            <a:ext cx="3124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Panov Alexander</a:t>
            </a:r>
            <a:r>
              <a:rPr kumimoji="0" lang="ru-RU" sz="30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 (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Russia)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mes New Roman" pitchFamily="-65" charset="0"/>
              <a:ea typeface="+mn-ea"/>
              <a:cs typeface="Times New Roman" pitchFamily="-65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Bled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,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Slovenia</a:t>
            </a:r>
            <a:endParaRPr kumimoji="0" lang="ru-RU" sz="2200" b="0" i="0" u="none" strike="noStrike" kern="1200" cap="none" spc="0" normalizeH="0" baseline="0" noProof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mes New Roman" pitchFamily="-65" charset="0"/>
              <a:ea typeface="+mn-ea"/>
              <a:cs typeface="Times New Roman" pitchFamily="-65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September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08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Times New Roman" pitchFamily="-65" charset="0"/>
              </a:rPr>
              <a:t>, 2009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mes New Roman" pitchFamily="-65" charset="0"/>
              <a:ea typeface="+mn-ea"/>
              <a:cs typeface="Times New Roman" pitchFamily="-65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auto">
          <a:xfrm>
            <a:off x="1295400" y="3657600"/>
            <a:ext cx="312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000">
                <a:latin typeface="Times New Roman" pitchFamily="-65" charset="0"/>
                <a:cs typeface="Times New Roman" pitchFamily="-65" charset="0"/>
              </a:rPr>
              <a:t>Панов Александр</a:t>
            </a:r>
            <a:r>
              <a:rPr lang="en-US" sz="3000">
                <a:latin typeface="Times New Roman" pitchFamily="-65" charset="0"/>
                <a:cs typeface="Times New Roman" pitchFamily="-65" charset="0"/>
              </a:rPr>
              <a:t> (</a:t>
            </a:r>
            <a:r>
              <a:rPr lang="ru-RU" sz="3000">
                <a:latin typeface="Times New Roman" pitchFamily="-65" charset="0"/>
                <a:cs typeface="Times New Roman" pitchFamily="-65" charset="0"/>
              </a:rPr>
              <a:t>Россия)</a:t>
            </a:r>
            <a:endParaRPr lang="en-US" sz="3000">
              <a:latin typeface="Times New Roman" pitchFamily="-65" charset="0"/>
              <a:cs typeface="Times New Roman" pitchFamily="-65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3000">
              <a:latin typeface="Times New Roman" pitchFamily="-65" charset="0"/>
              <a:cs typeface="Times New Roman" pitchFamily="-65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3000">
              <a:latin typeface="Times New Roman" pitchFamily="-65" charset="0"/>
              <a:cs typeface="Times New Roman" pitchFamily="-65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>
                <a:latin typeface="Times New Roman" pitchFamily="-65" charset="0"/>
                <a:cs typeface="Times New Roman" pitchFamily="-65" charset="0"/>
              </a:rPr>
              <a:t>г. Блед, Словения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>
                <a:latin typeface="Times New Roman" pitchFamily="-65" charset="0"/>
                <a:cs typeface="Times New Roman" pitchFamily="-65" charset="0"/>
              </a:rPr>
              <a:t>08 сентября 2009г.</a:t>
            </a:r>
            <a:endParaRPr lang="en-US" sz="2200">
              <a:latin typeface="Times New Roman" pitchFamily="-65" charset="0"/>
              <a:cs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928662" y="0"/>
          <a:ext cx="7500990" cy="661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719137" y="1766888"/>
          <a:ext cx="7705725" cy="466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357290" y="0"/>
            <a:ext cx="77867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-65" charset="0"/>
                <a:cs typeface="Times New Roman" pitchFamily="-65" charset="0"/>
              </a:rPr>
              <a:t>Оценка вторичного </a:t>
            </a:r>
            <a:r>
              <a:rPr lang="ru-RU" sz="3200" dirty="0">
                <a:latin typeface="Times New Roman" pitchFamily="-65" charset="0"/>
                <a:cs typeface="Times New Roman" pitchFamily="-65" charset="0"/>
              </a:rPr>
              <a:t>рынка продажи доменов в </a:t>
            </a:r>
            <a:r>
              <a:rPr lang="ru-RU" sz="3200" dirty="0" smtClean="0">
                <a:latin typeface="Times New Roman" pitchFamily="-65" charset="0"/>
                <a:cs typeface="Times New Roman" pitchFamily="-65" charset="0"/>
              </a:rPr>
              <a:t>России </a:t>
            </a:r>
            <a:endParaRPr lang="en-US" sz="3200" dirty="0" smtClean="0">
              <a:latin typeface="Times New Roman" pitchFamily="-65" charset="0"/>
              <a:cs typeface="Times New Roman" pitchFamily="-65" charset="0"/>
            </a:endParaRPr>
          </a:p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-65" charset="0"/>
                <a:cs typeface="Times New Roman" pitchFamily="-65" charset="0"/>
              </a:rPr>
              <a:t>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-65" charset="0"/>
                <a:cs typeface="Times New Roman" pitchFamily="-65" charset="0"/>
              </a:rPr>
              <a:t>econdary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-65" charset="0"/>
                <a:cs typeface="Times New Roman" pitchFamily="-65" charset="0"/>
              </a:rPr>
              <a:t>Russian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-65" charset="0"/>
                <a:cs typeface="Times New Roman" pitchFamily="-65" charset="0"/>
              </a:rPr>
              <a:t>domain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-65" charset="0"/>
                <a:cs typeface="Times New Roman" pitchFamily="-65" charset="0"/>
              </a:rPr>
              <a:t>market assessment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Times New Roman" pitchFamily="-65" charset="0"/>
              <a:cs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14282" y="1397000"/>
          <a:ext cx="8643998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14480" y="1571612"/>
            <a:ext cx="52244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Спасибо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pPr>
              <a:defRPr/>
            </a:pPr>
            <a:endParaRPr lang="en-US" sz="40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a.panov@hostcomm.ru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История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возникновения программ продажи доменов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Классификация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аукционов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Характеристики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аукционов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Аукционы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РФ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клиента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Тренды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вторичного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рынка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РФ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History of domain selling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programs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Types of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auctions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Auctions’ Details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Auctions in Russia –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Buyer’s portrait 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Secondary Domain market trends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Russia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785818"/>
          </a:xfrm>
        </p:spPr>
        <p:txBody>
          <a:bodyPr/>
          <a:lstStyle/>
          <a:p>
            <a:pPr algn="ctr" eaLnBrk="1" hangingPunct="1"/>
            <a:r>
              <a:rPr lang="ru-RU" dirty="0" smtClean="0">
                <a:latin typeface="Times New Roman" pitchFamily="-65" charset="0"/>
                <a:cs typeface="Times New Roman" pitchFamily="-65" charset="0"/>
              </a:rPr>
              <a:t>Введение</a:t>
            </a:r>
            <a:r>
              <a:rPr lang="ru-RU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         Introduction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533400" y="1571612"/>
            <a:ext cx="38862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Уменьшение количества свободных привлекательных доменов</a:t>
            </a: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Обострение конкуренции среди регистраторов доменных </a:t>
            </a:r>
            <a:r>
              <a:rPr lang="ru-RU" sz="2200" dirty="0" smtClean="0">
                <a:latin typeface="Times New Roman" pitchFamily="-65" charset="0"/>
                <a:cs typeface="Times New Roman" pitchFamily="-65" charset="0"/>
              </a:rPr>
              <a:t>имен</a:t>
            </a:r>
            <a:endParaRPr lang="en-US" sz="2200" dirty="0" smtClean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 smtClean="0">
                <a:latin typeface="Times New Roman" pitchFamily="-65" charset="0"/>
                <a:cs typeface="Times New Roman" pitchFamily="-65" charset="0"/>
              </a:rPr>
              <a:t>Возрастание нагрузки на реестры</a:t>
            </a:r>
            <a:endParaRPr lang="ru-RU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ru-RU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  <a:buFont typeface="Arial" charset="0"/>
              <a:buAutoNum type="arabicPeriod"/>
            </a:pPr>
            <a:endParaRPr lang="ru-RU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Развитие новых инструментов </a:t>
            </a:r>
            <a:endParaRPr lang="en-US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r>
              <a:rPr lang="en-US" sz="2200" dirty="0">
                <a:latin typeface="Times New Roman" pitchFamily="-65" charset="0"/>
                <a:cs typeface="Times New Roman" pitchFamily="-65" charset="0"/>
              </a:rPr>
              <a:t>*</a:t>
            </a: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АУКЦИОНЫ </a:t>
            </a:r>
          </a:p>
        </p:txBody>
      </p:sp>
      <p:sp>
        <p:nvSpPr>
          <p:cNvPr id="8" name="Down Arrow 6"/>
          <p:cNvSpPr>
            <a:spLocks noChangeArrowheads="1"/>
          </p:cNvSpPr>
          <p:nvPr/>
        </p:nvSpPr>
        <p:spPr bwMode="auto">
          <a:xfrm>
            <a:off x="1928794" y="4429132"/>
            <a:ext cx="822325" cy="822325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876800" y="1571612"/>
            <a:ext cx="3581400" cy="48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Quantity reduction of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available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attractive domains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Aggravation of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registrars’ </a:t>
            </a:r>
            <a:r>
              <a:rPr lang="en-US" sz="23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competition</a:t>
            </a:r>
            <a:endParaRPr lang="ru-RU" sz="2300" dirty="0" smtClean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en-US" sz="23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Increasing Domain databases load  </a:t>
            </a: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Development of new services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endParaRPr lang="en-US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*AUCTIONS</a:t>
            </a:r>
          </a:p>
          <a:p>
            <a:pPr marL="457200" indent="-457200" algn="ctr"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10" name="Down Arrow 10"/>
          <p:cNvSpPr>
            <a:spLocks noChangeArrowheads="1"/>
          </p:cNvSpPr>
          <p:nvPr/>
        </p:nvSpPr>
        <p:spPr bwMode="auto">
          <a:xfrm>
            <a:off x="6286512" y="4357694"/>
            <a:ext cx="822325" cy="822325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209800" y="214290"/>
            <a:ext cx="4953000" cy="108111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latin typeface="Times New Roman" pitchFamily="-65" charset="0"/>
                <a:cs typeface="Times New Roman" pitchFamily="-65" charset="0"/>
              </a:rPr>
              <a:t>Сбор информации  </a:t>
            </a:r>
            <a:r>
              <a:rPr lang="en-US" sz="4000" dirty="0" smtClean="0">
                <a:latin typeface="Times New Roman" pitchFamily="-65" charset="0"/>
                <a:cs typeface="Times New Roman" pitchFamily="-65" charset="0"/>
              </a:rPr>
              <a:t>  </a:t>
            </a:r>
            <a:br>
              <a:rPr lang="en-US" sz="4000" dirty="0" smtClean="0">
                <a:latin typeface="Times New Roman" pitchFamily="-65" charset="0"/>
                <a:cs typeface="Times New Roman" pitchFamily="-65" charset="0"/>
              </a:rPr>
            </a:br>
            <a:r>
              <a:rPr lang="ru-RU" sz="4000" dirty="0" smtClean="0"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40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Data collection</a:t>
            </a:r>
            <a:r>
              <a:rPr lang="ru-RU" sz="40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/>
            </a:r>
            <a:br>
              <a:rPr lang="ru-RU" sz="40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</a:br>
            <a:endParaRPr lang="en-US" sz="4000" dirty="0" smtClean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457200" y="1357298"/>
            <a:ext cx="4114800" cy="519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Регистраторы, аккредитованные </a:t>
            </a:r>
            <a:r>
              <a:rPr lang="en-US" sz="2200" dirty="0">
                <a:latin typeface="Times New Roman" pitchFamily="-65" charset="0"/>
                <a:cs typeface="Times New Roman" pitchFamily="-65" charset="0"/>
              </a:rPr>
              <a:t>ICANN</a:t>
            </a:r>
            <a:endParaRPr lang="ru-RU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sz="2200" dirty="0">
                <a:latin typeface="Times New Roman" pitchFamily="-65" charset="0"/>
                <a:cs typeface="Times New Roman" pitchFamily="-65" charset="0"/>
              </a:rPr>
              <a:t>* </a:t>
            </a: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Подробное сравнительное исследование</a:t>
            </a:r>
            <a:endParaRPr lang="en-US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sz="2200" dirty="0">
                <a:latin typeface="Times New Roman" pitchFamily="-65" charset="0"/>
                <a:cs typeface="Times New Roman" pitchFamily="-65" charset="0"/>
              </a:rPr>
              <a:t>* </a:t>
            </a: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Особенности: </a:t>
            </a:r>
          </a:p>
          <a:p>
            <a:pPr marL="457200" indent="-457200">
              <a:spcBef>
                <a:spcPct val="20000"/>
              </a:spcBef>
            </a:pPr>
            <a:r>
              <a:rPr lang="en-US" sz="2200" dirty="0">
                <a:latin typeface="Times New Roman" pitchFamily="-65" charset="0"/>
                <a:cs typeface="Times New Roman" pitchFamily="-65" charset="0"/>
              </a:rPr>
              <a:t>	- </a:t>
            </a: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отсутствие информации по</a:t>
            </a:r>
            <a:r>
              <a:rPr lang="en-US" sz="2200" dirty="0"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регистраторам из стран Юго-Восточной Азии</a:t>
            </a:r>
          </a:p>
          <a:p>
            <a:pPr marL="457200" indent="-457200">
              <a:spcBef>
                <a:spcPct val="20000"/>
              </a:spcBef>
            </a:pPr>
            <a:r>
              <a:rPr lang="en-US" sz="2200" dirty="0">
                <a:latin typeface="Times New Roman" pitchFamily="-65" charset="0"/>
                <a:cs typeface="Times New Roman" pitchFamily="-65" charset="0"/>
              </a:rPr>
              <a:t>	- </a:t>
            </a: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74% регистраторов находятся в Канаде или США</a:t>
            </a:r>
            <a:endParaRPr lang="en-US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sz="2200" dirty="0">
                <a:latin typeface="Times New Roman" pitchFamily="-65" charset="0"/>
                <a:cs typeface="Times New Roman" pitchFamily="-65" charset="0"/>
              </a:rPr>
              <a:t>2.</a:t>
            </a: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 Российские регистраторы</a:t>
            </a:r>
          </a:p>
          <a:p>
            <a:pPr marL="457200" indent="-457200">
              <a:spcBef>
                <a:spcPct val="20000"/>
              </a:spcBef>
            </a:pPr>
            <a:r>
              <a:rPr lang="ru-RU" sz="2200" dirty="0">
                <a:latin typeface="Times New Roman" pitchFamily="-65" charset="0"/>
                <a:cs typeface="Times New Roman" pitchFamily="-65" charset="0"/>
              </a:rPr>
              <a:t>3. Отдельные аукционы</a:t>
            </a: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endParaRPr lang="ru-RU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ru-RU" sz="22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  <a:buFont typeface="Arial" charset="0"/>
              <a:buAutoNum type="arabicPeriod"/>
            </a:pPr>
            <a:endParaRPr lang="ru-RU" sz="2200" dirty="0"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4876800" y="1357298"/>
            <a:ext cx="3962400" cy="504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ICANN-Accredited Registrars</a:t>
            </a: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*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Detailed comparative study</a:t>
            </a: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*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Specifics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:</a:t>
            </a:r>
            <a:endParaRPr lang="en-US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Unavailability of information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about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South East Asian Nations’ registrars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74% registrars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are located at Canada or USA</a:t>
            </a: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2.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Russian Registrars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3. Selective auctions  </a:t>
            </a:r>
            <a:r>
              <a:rPr lang="ru-RU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23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endParaRPr lang="en-US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7"/>
          <p:cNvGraphicFramePr/>
          <p:nvPr/>
        </p:nvGraphicFramePr>
        <p:xfrm>
          <a:off x="685800" y="928670"/>
          <a:ext cx="82488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04800" y="1798638"/>
            <a:ext cx="8305800" cy="45720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-65" charset="0"/>
                <a:cs typeface="Times New Roman" pitchFamily="-65" charset="0"/>
              </a:rPr>
              <a:t>Аукцион – (лат. </a:t>
            </a:r>
            <a:r>
              <a:rPr lang="en-US" sz="4000" smtClean="0">
                <a:latin typeface="Times New Roman" pitchFamily="-65" charset="0"/>
                <a:cs typeface="Times New Roman" pitchFamily="-65" charset="0"/>
              </a:rPr>
              <a:t>Auctio- </a:t>
            </a:r>
            <a:r>
              <a:rPr lang="ru-RU" sz="4000" smtClean="0">
                <a:latin typeface="Times New Roman" pitchFamily="-65" charset="0"/>
                <a:cs typeface="Times New Roman" pitchFamily="-65" charset="0"/>
              </a:rPr>
              <a:t>публичные торги) способ покупки и продажи товаров или услуг в виде публичного торга </a:t>
            </a:r>
            <a:r>
              <a:rPr lang="ru-RU" sz="400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/>
            </a:r>
            <a:br>
              <a:rPr lang="ru-RU" sz="400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</a:br>
            <a:r>
              <a:rPr lang="en-US" sz="400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Auction –(lat. Auctio- public sale) is a process of buying and selling goods or services in form of</a:t>
            </a:r>
            <a:r>
              <a:rPr lang="ru-RU" sz="400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sz="400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public sale</a:t>
            </a:r>
            <a:r>
              <a:rPr lang="ru-RU" sz="400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endParaRPr lang="en-US" sz="4000" smtClean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</p:txBody>
      </p:sp>
      <p:pic>
        <p:nvPicPr>
          <p:cNvPr id="7" name="Picture 7" descr="AA02277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1488" y="0"/>
            <a:ext cx="31210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886728" cy="97156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Типы аукционов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7F7F7F"/>
                </a:solidFill>
              </a:rPr>
              <a:t>Types of auctions</a:t>
            </a:r>
            <a:r>
              <a:rPr lang="ru-RU" sz="40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/>
            </a:r>
            <a:br>
              <a:rPr lang="ru-RU" sz="40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</a:br>
            <a:endParaRPr lang="en-US" sz="4000" dirty="0" smtClean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533400" y="1571612"/>
            <a:ext cx="3886200" cy="48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dirty="0">
                <a:latin typeface="Times New Roman" pitchFamily="-65" charset="0"/>
                <a:cs typeface="Times New Roman" pitchFamily="-65" charset="0"/>
              </a:rPr>
              <a:t>Обычный аукцион</a:t>
            </a:r>
            <a:endParaRPr lang="en-US" sz="28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dirty="0">
                <a:latin typeface="Times New Roman" pitchFamily="-65" charset="0"/>
                <a:cs typeface="Times New Roman" pitchFamily="-65" charset="0"/>
              </a:rPr>
              <a:t>Голландский </a:t>
            </a:r>
            <a:r>
              <a:rPr lang="ru-RU" sz="2800" dirty="0" smtClean="0">
                <a:latin typeface="Times New Roman" pitchFamily="-65" charset="0"/>
                <a:cs typeface="Times New Roman" pitchFamily="-65" charset="0"/>
              </a:rPr>
              <a:t>аукцион</a:t>
            </a:r>
            <a:endParaRPr lang="en-US" sz="2800" dirty="0" smtClean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dirty="0" smtClean="0">
                <a:latin typeface="Times New Roman" pitchFamily="-65" charset="0"/>
                <a:cs typeface="Times New Roman" pitchFamily="-65" charset="0"/>
              </a:rPr>
              <a:t>Скандинавский аукцион</a:t>
            </a:r>
            <a:endParaRPr lang="en-US" sz="28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dirty="0">
                <a:latin typeface="Times New Roman" pitchFamily="-65" charset="0"/>
                <a:cs typeface="Times New Roman" pitchFamily="-65" charset="0"/>
              </a:rPr>
              <a:t>«Скоро доступно»</a:t>
            </a:r>
            <a:endParaRPr lang="en-US" sz="28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dirty="0">
                <a:latin typeface="Times New Roman" pitchFamily="-65" charset="0"/>
                <a:cs typeface="Times New Roman" pitchFamily="-65" charset="0"/>
              </a:rPr>
              <a:t>Предложение</a:t>
            </a:r>
            <a:r>
              <a:rPr lang="ru-RU" sz="2800" dirty="0" smtClean="0">
                <a:latin typeface="Times New Roman" pitchFamily="-65" charset="0"/>
                <a:cs typeface="Times New Roman" pitchFamily="-65" charset="0"/>
              </a:rPr>
              <a:t>/</a:t>
            </a:r>
            <a:r>
              <a:rPr lang="en-US" sz="2800" dirty="0" smtClean="0"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ru-RU" sz="2800" dirty="0" smtClean="0">
                <a:latin typeface="Times New Roman" pitchFamily="-65" charset="0"/>
                <a:cs typeface="Times New Roman" pitchFamily="-65" charset="0"/>
              </a:rPr>
              <a:t>контрпредложение</a:t>
            </a:r>
            <a:endParaRPr lang="en-US" sz="28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dirty="0">
                <a:latin typeface="Times New Roman" pitchFamily="-65" charset="0"/>
                <a:cs typeface="Times New Roman" pitchFamily="-65" charset="0"/>
              </a:rPr>
              <a:t>Аукционная продажа пакета доменов</a:t>
            </a:r>
          </a:p>
          <a:p>
            <a:pPr marL="457200" indent="-457200" algn="ctr">
              <a:spcBef>
                <a:spcPct val="20000"/>
              </a:spcBef>
            </a:pPr>
            <a:endParaRPr lang="ru-RU" sz="2300" dirty="0"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  <a:buFont typeface="Arial" charset="0"/>
              <a:buAutoNum type="arabicPeriod"/>
            </a:pPr>
            <a:endParaRPr lang="ru-RU" sz="2300" dirty="0"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4876800" y="1500174"/>
            <a:ext cx="3581400" cy="490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sz="28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Usual auction</a:t>
            </a:r>
            <a:endParaRPr lang="ru-RU" sz="28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sz="28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Dutch </a:t>
            </a:r>
            <a:r>
              <a:rPr lang="en-US" sz="28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</a:t>
            </a:r>
            <a:r>
              <a:rPr lang="en-US" sz="28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uction</a:t>
            </a:r>
            <a:endParaRPr lang="ru-RU" sz="2800" dirty="0" smtClean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sz="2800" dirty="0" smtClean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Scandinavian auction</a:t>
            </a:r>
            <a:endParaRPr lang="en-US" sz="28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sz="28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Available soon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sz="28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Offer/Counteroffer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sz="2800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Public sale of Domain batch</a:t>
            </a:r>
            <a:endParaRPr lang="ru-RU" sz="28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endParaRPr lang="en-US" sz="28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AutoNum type="arabicPeriod"/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en-US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  <a:p>
            <a:pPr marL="457200" indent="-457200" algn="ctr">
              <a:spcBef>
                <a:spcPct val="20000"/>
              </a:spcBef>
            </a:pPr>
            <a:endParaRPr lang="ru-RU" sz="2300" dirty="0">
              <a:solidFill>
                <a:srgbClr val="7F7F7F"/>
              </a:solidFill>
              <a:latin typeface="Times New Roman" pitchFamily="-65" charset="0"/>
              <a:cs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3062787" y="670371"/>
            <a:ext cx="5863730" cy="1055049"/>
            <a:chOff x="3080787" y="0"/>
            <a:chExt cx="5863730" cy="1055049"/>
          </a:xfrm>
          <a:scene3d>
            <a:camera prst="orthographicFront"/>
            <a:lightRig rig="chilly" dir="t"/>
          </a:scene3d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 rot="5400000">
              <a:off x="5485127" y="-2404340"/>
              <a:ext cx="1055049" cy="5863730"/>
            </a:xfrm>
            <a:prstGeom prst="round2SameRect">
              <a:avLst/>
            </a:prstGeom>
            <a:sp3d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3080787" y="51503"/>
              <a:ext cx="5812227" cy="9520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smtClean="0">
                  <a:latin typeface="Times New Roman"/>
                  <a:cs typeface="Times New Roman"/>
                </a:rPr>
                <a:t>Фиксированные часы</a:t>
              </a:r>
              <a:r>
                <a:rPr lang="en-US" sz="2400" kern="1200" smtClean="0">
                  <a:latin typeface="Times New Roman"/>
                  <a:cs typeface="Times New Roman"/>
                </a:rPr>
                <a:t> </a:t>
              </a:r>
              <a:r>
                <a:rPr lang="en-US" sz="2400" kern="120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Fixed time</a:t>
              </a:r>
              <a:r>
                <a:rPr lang="ru-RU" sz="2400" kern="120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 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  <a:p>
              <a:pPr marL="228600" lvl="1" indent="-228600" algn="l" defTabSz="10668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>
                  <a:latin typeface="Times New Roman"/>
                  <a:cs typeface="Times New Roman"/>
                </a:rPr>
                <a:t>Продолжительный аукцион (дни, недели) </a:t>
              </a:r>
              <a:r>
                <a:rPr lang="en-US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Continued Auction </a:t>
              </a:r>
              <a:r>
                <a:rPr lang="en-US" sz="23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(days, weeks)</a:t>
              </a:r>
              <a:endParaRPr lang="en-US" sz="23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00414" y="670371"/>
            <a:ext cx="2862372" cy="1038704"/>
            <a:chOff x="218414" y="0"/>
            <a:chExt cx="2862372" cy="1038704"/>
          </a:xfrm>
          <a:scene3d>
            <a:camera prst="orthographicFront"/>
            <a:lightRig rig="chilly" dir="t"/>
          </a:scene3d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218414" y="0"/>
              <a:ext cx="2862372" cy="1038704"/>
            </a:xfrm>
            <a:prstGeom prst="round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Скругленный прямоугольник 6"/>
            <p:cNvSpPr/>
            <p:nvPr/>
          </p:nvSpPr>
          <p:spPr>
            <a:xfrm>
              <a:off x="269119" y="50705"/>
              <a:ext cx="2760962" cy="937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>
                  <a:latin typeface="Times New Roman"/>
                  <a:cs typeface="Times New Roman"/>
                </a:rPr>
                <a:t>Время</a:t>
              </a:r>
              <a:r>
                <a:rPr lang="en-US" sz="2600" kern="1200" dirty="0" smtClean="0">
                  <a:latin typeface="Times New Roman"/>
                  <a:cs typeface="Times New Roman"/>
                </a:rPr>
                <a:t> </a:t>
              </a: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Time</a:t>
              </a:r>
              <a:endParaRPr lang="en-US" sz="26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068386" y="1882168"/>
            <a:ext cx="5875200" cy="830963"/>
            <a:chOff x="3086386" y="1211797"/>
            <a:chExt cx="5875200" cy="830963"/>
          </a:xfrm>
          <a:scene3d>
            <a:camera prst="orthographicFront"/>
            <a:lightRig rig="chilly" dir="t"/>
          </a:scene3d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5608504" y="-1310321"/>
              <a:ext cx="830963" cy="5875200"/>
            </a:xfrm>
            <a:prstGeom prst="round2SameRect">
              <a:avLst/>
            </a:prstGeom>
            <a:sp3d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3086386" y="1252361"/>
              <a:ext cx="5834636" cy="7498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b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smtClean="0">
                  <a:latin typeface="Times New Roman"/>
                  <a:cs typeface="Times New Roman"/>
                </a:rPr>
                <a:t>Открытый аукцион </a:t>
              </a:r>
              <a:r>
                <a:rPr lang="en-US" sz="2400" kern="120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Open auction</a:t>
              </a:r>
              <a:r>
                <a:rPr lang="ru-RU" sz="2400" kern="120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 </a:t>
              </a:r>
              <a:endParaRPr lang="en-US" sz="2400" kern="1200" dirty="0" smtClean="0">
                <a:solidFill>
                  <a:srgbClr val="7F7F7F"/>
                </a:solidFill>
                <a:latin typeface="Times New Roman"/>
                <a:cs typeface="Times New Roman"/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smtClean="0">
                  <a:latin typeface="Times New Roman"/>
                  <a:cs typeface="Times New Roman"/>
                </a:rPr>
                <a:t>Закрытый аукцион </a:t>
              </a:r>
              <a:r>
                <a:rPr lang="en-US" sz="2400" kern="120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Closed auction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00414" y="1778297"/>
            <a:ext cx="2867971" cy="1038704"/>
            <a:chOff x="218414" y="1107926"/>
            <a:chExt cx="2867971" cy="1038704"/>
          </a:xfrm>
          <a:scene3d>
            <a:camera prst="orthographicFront"/>
            <a:lightRig rig="chilly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18414" y="1107926"/>
              <a:ext cx="2867971" cy="1038704"/>
            </a:xfrm>
            <a:prstGeom prst="round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Скругленный прямоугольник 10"/>
            <p:cNvSpPr/>
            <p:nvPr/>
          </p:nvSpPr>
          <p:spPr>
            <a:xfrm>
              <a:off x="269119" y="1158631"/>
              <a:ext cx="2766561" cy="937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>
                  <a:latin typeface="Times New Roman"/>
                  <a:cs typeface="Times New Roman"/>
                </a:rPr>
                <a:t>Открытость </a:t>
              </a:r>
              <a:r>
                <a:rPr lang="en-US" sz="26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Openness</a:t>
              </a:r>
              <a:endParaRPr lang="en-US" sz="26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068386" y="2972807"/>
            <a:ext cx="5875200" cy="830963"/>
            <a:chOff x="3086386" y="2302436"/>
            <a:chExt cx="5875200" cy="830963"/>
          </a:xfrm>
          <a:scene3d>
            <a:camera prst="orthographicFront"/>
            <a:lightRig rig="chilly" dir="t"/>
          </a:scene3d>
        </p:grpSpPr>
        <p:sp>
          <p:nvSpPr>
            <p:cNvPr id="25" name="Прямоугольник с двумя скругленными соседними углами 24"/>
            <p:cNvSpPr/>
            <p:nvPr/>
          </p:nvSpPr>
          <p:spPr>
            <a:xfrm rot="5400000">
              <a:off x="5608504" y="-219682"/>
              <a:ext cx="830963" cy="5875200"/>
            </a:xfrm>
            <a:prstGeom prst="round2SameRect">
              <a:avLst/>
            </a:prstGeom>
            <a:sp3d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3086386" y="2343000"/>
              <a:ext cx="5834636" cy="7498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b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smtClean="0">
                  <a:latin typeface="Times New Roman"/>
                  <a:cs typeface="Times New Roman"/>
                </a:rPr>
                <a:t>Одноязычный </a:t>
              </a:r>
              <a:r>
                <a:rPr lang="en-US" sz="2400" kern="120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Monolingual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>
                  <a:latin typeface="Times New Roman"/>
                  <a:cs typeface="Times New Roman"/>
                </a:rPr>
                <a:t>Многоязычный </a:t>
              </a:r>
              <a:r>
                <a:rPr lang="en-US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Multilingual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0414" y="2868936"/>
            <a:ext cx="2867971" cy="1038704"/>
            <a:chOff x="218414" y="2198565"/>
            <a:chExt cx="2867971" cy="1038704"/>
          </a:xfrm>
          <a:scene3d>
            <a:camera prst="orthographicFront"/>
            <a:lightRig rig="chilly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18414" y="2198565"/>
              <a:ext cx="2867971" cy="1038704"/>
            </a:xfrm>
            <a:prstGeom prst="round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14"/>
            <p:cNvSpPr/>
            <p:nvPr/>
          </p:nvSpPr>
          <p:spPr>
            <a:xfrm>
              <a:off x="269119" y="2249270"/>
              <a:ext cx="2766561" cy="937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>
                  <a:latin typeface="Times New Roman"/>
                  <a:cs typeface="Times New Roman"/>
                </a:rPr>
                <a:t>Язык</a:t>
              </a:r>
              <a:endParaRPr lang="en-US" sz="2600" kern="1200" dirty="0" smtClean="0">
                <a:latin typeface="Times New Roman"/>
                <a:cs typeface="Times New Roman"/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>
                  <a:latin typeface="Times New Roman"/>
                  <a:cs typeface="Times New Roman"/>
                </a:rPr>
                <a:t> </a:t>
              </a:r>
              <a:r>
                <a:rPr lang="en-US" sz="26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Language</a:t>
              </a:r>
              <a:endParaRPr lang="en-US" sz="26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068386" y="4063445"/>
            <a:ext cx="5875200" cy="830963"/>
            <a:chOff x="3086386" y="3393074"/>
            <a:chExt cx="5875200" cy="830963"/>
          </a:xfrm>
          <a:scene3d>
            <a:camera prst="orthographicFront"/>
            <a:lightRig rig="chilly" dir="t"/>
          </a:scene3d>
        </p:grpSpPr>
        <p:sp>
          <p:nvSpPr>
            <p:cNvPr id="21" name="Прямоугольник с двумя скругленными соседними углами 20"/>
            <p:cNvSpPr/>
            <p:nvPr/>
          </p:nvSpPr>
          <p:spPr>
            <a:xfrm rot="5400000">
              <a:off x="5608504" y="870956"/>
              <a:ext cx="830963" cy="5875200"/>
            </a:xfrm>
            <a:prstGeom prst="round2SameRect">
              <a:avLst/>
            </a:prstGeom>
            <a:sp3d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3086386" y="3433638"/>
              <a:ext cx="5834636" cy="7498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b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Одновалютный</a:t>
              </a:r>
              <a:r>
                <a:rPr lang="ru-RU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Mono currency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Многовалютный</a:t>
              </a:r>
              <a:r>
                <a:rPr lang="ru-RU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Multicurrency</a:t>
              </a:r>
              <a:r>
                <a:rPr lang="ru-RU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 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00414" y="3959575"/>
            <a:ext cx="2867971" cy="1038704"/>
            <a:chOff x="218414" y="3289204"/>
            <a:chExt cx="2867971" cy="1038704"/>
          </a:xfrm>
          <a:scene3d>
            <a:camera prst="orthographicFront"/>
            <a:lightRig rig="chilly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18414" y="3289204"/>
              <a:ext cx="2867971" cy="1038704"/>
            </a:xfrm>
            <a:prstGeom prst="round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18"/>
            <p:cNvSpPr/>
            <p:nvPr/>
          </p:nvSpPr>
          <p:spPr>
            <a:xfrm>
              <a:off x="269119" y="3339909"/>
              <a:ext cx="2766561" cy="937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47625" rIns="95250" bIns="47625" numCol="1" spcCol="1270" anchor="b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500" kern="1200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Валюта</a:t>
              </a:r>
              <a:r>
                <a:rPr lang="ru-RU" sz="25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 </a:t>
              </a:r>
              <a:endParaRPr lang="en-US" sz="2500" kern="1200" dirty="0" smtClean="0">
                <a:solidFill>
                  <a:srgbClr val="7F7F7F"/>
                </a:solidFill>
                <a:latin typeface="Times New Roman"/>
                <a:cs typeface="Times New Roman"/>
              </a:endParaRP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Currency</a:t>
              </a:r>
              <a:endParaRPr lang="en-US" sz="25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065585" y="5050214"/>
            <a:ext cx="5869462" cy="1137414"/>
            <a:chOff x="3083585" y="4379843"/>
            <a:chExt cx="5869462" cy="1137414"/>
          </a:xfrm>
          <a:scene3d>
            <a:camera prst="orthographicFront"/>
            <a:lightRig rig="chilly" dir="t"/>
          </a:scene3d>
        </p:grpSpPr>
        <p:sp>
          <p:nvSpPr>
            <p:cNvPr id="17" name="Прямоугольник с двумя скругленными соседними углами 16"/>
            <p:cNvSpPr/>
            <p:nvPr/>
          </p:nvSpPr>
          <p:spPr>
            <a:xfrm rot="5400000">
              <a:off x="5449609" y="2013819"/>
              <a:ext cx="1137414" cy="5869462"/>
            </a:xfrm>
            <a:prstGeom prst="round2SameRect">
              <a:avLst/>
            </a:prstGeom>
            <a:sp3d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3083585" y="4435367"/>
              <a:ext cx="5813938" cy="10263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b" anchorCtr="0">
              <a:noAutofit/>
            </a:bodyPr>
            <a:lstStyle/>
            <a:p>
              <a:pPr marL="228600" lvl="1" indent="-228600" algn="l" defTabSz="1066800">
                <a:lnSpc>
                  <a:spcPct val="7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>
                  <a:latin typeface="Times New Roman"/>
                  <a:cs typeface="Times New Roman"/>
                </a:rPr>
                <a:t>Расширенный поиск </a:t>
              </a:r>
              <a:r>
                <a:rPr lang="en-US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Advanced Search</a:t>
              </a:r>
              <a:r>
                <a:rPr lang="ru-RU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 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  <a:p>
              <a:pPr marL="228600" lvl="1" indent="-228600" algn="l" defTabSz="1066800">
                <a:lnSpc>
                  <a:spcPct val="7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smtClean="0">
                  <a:latin typeface="Times New Roman"/>
                  <a:cs typeface="Times New Roman"/>
                </a:rPr>
                <a:t>Выделение позиции </a:t>
              </a:r>
              <a:r>
                <a:rPr lang="en-US" sz="2400" kern="120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Item Marking-out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  <a:p>
              <a:pPr marL="228600" lvl="1" indent="-228600" algn="l" defTabSz="1066800">
                <a:lnSpc>
                  <a:spcPct val="7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>
                  <a:latin typeface="Times New Roman"/>
                  <a:cs typeface="Times New Roman"/>
                </a:rPr>
                <a:t>Уведомления </a:t>
              </a:r>
              <a:r>
                <a:rPr lang="en-US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Notification messages</a:t>
              </a:r>
              <a:r>
                <a:rPr lang="ru-RU" sz="24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 </a:t>
              </a:r>
              <a:endParaRPr lang="en-US" sz="24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00414" y="5099570"/>
            <a:ext cx="2865170" cy="1038704"/>
            <a:chOff x="218414" y="4429199"/>
            <a:chExt cx="2865170" cy="1038704"/>
          </a:xfrm>
          <a:scene3d>
            <a:camera prst="orthographicFront"/>
            <a:lightRig rig="chilly" dir="t"/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18414" y="4429199"/>
              <a:ext cx="2865170" cy="1038704"/>
            </a:xfrm>
            <a:prstGeom prst="round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22"/>
            <p:cNvSpPr/>
            <p:nvPr/>
          </p:nvSpPr>
          <p:spPr>
            <a:xfrm>
              <a:off x="269119" y="4479904"/>
              <a:ext cx="2763760" cy="937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>
                  <a:latin typeface="Times New Roman"/>
                  <a:cs typeface="Times New Roman"/>
                </a:rPr>
                <a:t>Сервисы</a:t>
              </a:r>
              <a:endParaRPr lang="en-US" sz="2600" kern="1200" dirty="0" smtClean="0">
                <a:latin typeface="Times New Roman"/>
                <a:cs typeface="Times New Roman"/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>
                  <a:latin typeface="Times New Roman"/>
                  <a:cs typeface="Times New Roman"/>
                </a:rPr>
                <a:t> </a:t>
              </a:r>
              <a:r>
                <a:rPr lang="en-US" sz="2600" kern="1200" dirty="0" smtClean="0">
                  <a:solidFill>
                    <a:srgbClr val="7F7F7F"/>
                  </a:solidFill>
                  <a:latin typeface="Times New Roman"/>
                  <a:cs typeface="Times New Roman"/>
                </a:rPr>
                <a:t>Services</a:t>
              </a:r>
              <a:endParaRPr lang="en-US" sz="2600" kern="1200" dirty="0">
                <a:solidFill>
                  <a:srgbClr val="7F7F7F"/>
                </a:solidFill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ner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hosting_communit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52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1828800" y="0"/>
            <a:ext cx="5957910" cy="1428736"/>
          </a:xfrm>
          <a:prstGeom prst="rect">
            <a:avLst/>
          </a:prstGeom>
        </p:spPr>
        <p:txBody>
          <a:bodyPr vert="horz" anchor="t" anchorCtr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Аукцион – гарант сделки</a:t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</a:b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Auction guarantees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transaction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Платежи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: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mes New Roman" pitchFamily="-65" charset="0"/>
                <a:ea typeface="+mj-ea"/>
                <a:cs typeface="Times New Roman" pitchFamily="-65" charset="0"/>
              </a:rPr>
              <a:t>Payments:</a:t>
            </a:r>
          </a:p>
        </p:txBody>
      </p:sp>
      <p:graphicFrame>
        <p:nvGraphicFramePr>
          <p:cNvPr id="7" name="Diagram 5"/>
          <p:cNvGraphicFramePr/>
          <p:nvPr/>
        </p:nvGraphicFramePr>
        <p:xfrm>
          <a:off x="152400" y="1285860"/>
          <a:ext cx="8991600" cy="5451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Down Arrow Callout 12"/>
          <p:cNvSpPr>
            <a:spLocks noChangeArrowheads="1"/>
          </p:cNvSpPr>
          <p:nvPr/>
        </p:nvSpPr>
        <p:spPr bwMode="auto">
          <a:xfrm>
            <a:off x="500034" y="2214554"/>
            <a:ext cx="1979612" cy="2895600"/>
          </a:xfrm>
          <a:prstGeom prst="downArrowCallout">
            <a:avLst>
              <a:gd name="adj1" fmla="val 25000"/>
              <a:gd name="adj2" fmla="val 25000"/>
              <a:gd name="adj3" fmla="val 25002"/>
              <a:gd name="adj4" fmla="val 64977"/>
            </a:avLst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-65" charset="0"/>
                <a:cs typeface="Times New Roman" pitchFamily="-65" charset="0"/>
              </a:rPr>
              <a:t>Оплата проданного домена </a:t>
            </a:r>
            <a:endParaRPr lang="en-US" dirty="0">
              <a:solidFill>
                <a:srgbClr val="000000"/>
              </a:solidFill>
              <a:latin typeface="Times New Roman" pitchFamily="-65" charset="0"/>
              <a:cs typeface="Times New Roman" pitchFamily="-65" charset="0"/>
            </a:endParaRP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Payment for domain sale</a:t>
            </a:r>
          </a:p>
        </p:txBody>
      </p:sp>
      <p:sp>
        <p:nvSpPr>
          <p:cNvPr id="9" name="Up Arrow Callout 13"/>
          <p:cNvSpPr>
            <a:spLocks noChangeArrowheads="1"/>
          </p:cNvSpPr>
          <p:nvPr/>
        </p:nvSpPr>
        <p:spPr bwMode="auto">
          <a:xfrm>
            <a:off x="2500298" y="2214554"/>
            <a:ext cx="1979613" cy="2873375"/>
          </a:xfrm>
          <a:prstGeom prst="upArrowCallout">
            <a:avLst>
              <a:gd name="adj1" fmla="val 25000"/>
              <a:gd name="adj2" fmla="val 25000"/>
              <a:gd name="adj3" fmla="val 25004"/>
              <a:gd name="adj4" fmla="val 64977"/>
            </a:avLst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-65" charset="0"/>
                <a:cs typeface="Times New Roman" pitchFamily="-65" charset="0"/>
              </a:rPr>
              <a:t>Платежи за различные сервисы, комиссия.</a:t>
            </a:r>
            <a:r>
              <a:rPr lang="en-US" dirty="0">
                <a:solidFill>
                  <a:srgbClr val="000000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Fees  for  different services</a:t>
            </a:r>
            <a:r>
              <a:rPr lang="ru-RU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,</a:t>
            </a:r>
            <a:r>
              <a:rPr lang="en-US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 commissions</a:t>
            </a:r>
          </a:p>
        </p:txBody>
      </p:sp>
      <p:sp>
        <p:nvSpPr>
          <p:cNvPr id="10" name="Up Arrow Callout 14"/>
          <p:cNvSpPr>
            <a:spLocks noChangeArrowheads="1"/>
          </p:cNvSpPr>
          <p:nvPr/>
        </p:nvSpPr>
        <p:spPr bwMode="auto">
          <a:xfrm>
            <a:off x="6929454" y="2214554"/>
            <a:ext cx="1979612" cy="2895600"/>
          </a:xfrm>
          <a:prstGeom prst="upArrowCallout">
            <a:avLst>
              <a:gd name="adj1" fmla="val 25000"/>
              <a:gd name="adj2" fmla="val 25000"/>
              <a:gd name="adj3" fmla="val 25002"/>
              <a:gd name="adj4" fmla="val 64977"/>
            </a:avLst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tIns="54000"/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-65" charset="0"/>
                <a:cs typeface="Times New Roman" pitchFamily="-65" charset="0"/>
              </a:rPr>
              <a:t>Оплата услуг аукциона, комиссия.</a:t>
            </a:r>
            <a:endParaRPr lang="en-US" dirty="0">
              <a:solidFill>
                <a:srgbClr val="000000"/>
              </a:solidFill>
              <a:latin typeface="Times New Roman" pitchFamily="-65" charset="0"/>
              <a:cs typeface="Times New Roman" pitchFamily="-65" charset="0"/>
            </a:endParaRP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Auction fees, commissions</a:t>
            </a: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11" name="Up Arrow Callout 16"/>
          <p:cNvSpPr>
            <a:spLocks noChangeArrowheads="1"/>
          </p:cNvSpPr>
          <p:nvPr/>
        </p:nvSpPr>
        <p:spPr bwMode="auto">
          <a:xfrm>
            <a:off x="4714876" y="2214554"/>
            <a:ext cx="2159000" cy="2895600"/>
          </a:xfrm>
          <a:prstGeom prst="upArrowCallout">
            <a:avLst>
              <a:gd name="adj1" fmla="val 25000"/>
              <a:gd name="adj2" fmla="val 25000"/>
              <a:gd name="adj3" fmla="val 25010"/>
              <a:gd name="adj4" fmla="val 64977"/>
            </a:avLst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tIns="54000"/>
          <a:lstStyle/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-65" charset="0"/>
                <a:cs typeface="Times New Roman" pitchFamily="-65" charset="0"/>
              </a:rPr>
              <a:t>Оплата купленного домена (деньги, карточки, кредиты)</a:t>
            </a:r>
            <a:r>
              <a:rPr lang="en-US" dirty="0">
                <a:solidFill>
                  <a:srgbClr val="000000"/>
                </a:solidFill>
                <a:latin typeface="Times New Roman" pitchFamily="-65" charset="0"/>
                <a:cs typeface="Times New Roman" pitchFamily="-65" charset="0"/>
              </a:rPr>
              <a:t> </a:t>
            </a:r>
            <a:r>
              <a:rPr lang="en-US" dirty="0">
                <a:solidFill>
                  <a:srgbClr val="7F7F7F"/>
                </a:solidFill>
                <a:latin typeface="Times New Roman" pitchFamily="-65" charset="0"/>
                <a:cs typeface="Times New Roman" pitchFamily="-65" charset="0"/>
              </a:rPr>
              <a:t>Payments  for purchased domains (cash, cards, credits)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  <a:latin typeface="Calibri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1168</TotalTime>
  <Words>408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Слайд 1</vt:lpstr>
      <vt:lpstr>Слайд 2</vt:lpstr>
      <vt:lpstr>Введение           Introduction</vt:lpstr>
      <vt:lpstr>Сбор информации      Data collection </vt:lpstr>
      <vt:lpstr>Слайд 5</vt:lpstr>
      <vt:lpstr>Аукцион – (лат. Auctio- публичные торги) способ покупки и продажи товаров или услуг в виде публичного торга  Auction –(lat. Auctio- public sale) is a process of buying and selling goods or services in form of public sale </vt:lpstr>
      <vt:lpstr>Типы аукционов Types of auctions 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Alexander V Panov</dc:creator>
  <cp:lastModifiedBy>Alexander V Panov</cp:lastModifiedBy>
  <cp:revision>29</cp:revision>
  <dcterms:created xsi:type="dcterms:W3CDTF">2009-09-07T11:32:10Z</dcterms:created>
  <dcterms:modified xsi:type="dcterms:W3CDTF">2009-09-08T07:00:55Z</dcterms:modified>
</cp:coreProperties>
</file>